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70E55-DC9B-4C7A-8682-89C589EE8A82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1EC7D-8E1C-4772-AD2E-87AF85DDFDF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C6158-4076-40E4-9B99-DFB36A6FD8FE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4B20CE-ACF8-4C86-8E03-EF78C99DEAB0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B6A368-890F-4226-9F8E-C28890730A1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B146AC-AB41-4FCC-A31E-2A5FD28C604A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301208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PLANNING OF  METROPOLITAN CENTRES-Methodology for preparing Master Plan</a:t>
            </a:r>
            <a:br>
              <a:rPr lang="en-US" sz="6000" b="1" dirty="0"/>
            </a:br>
            <a:endParaRPr lang="en-IN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N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>
            <a:normAutofit fontScale="90000"/>
          </a:bodyPr>
          <a:lstStyle/>
          <a:p>
            <a:r>
              <a:rPr lang="en-IN" b="1"/>
              <a:t>APPROACH TO THE MASTER PLAN</a:t>
            </a:r>
            <a:endParaRPr lang="en-IN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>
            <a:normAutofit fontScale="85000" lnSpcReduction="10000"/>
          </a:bodyPr>
          <a:lstStyle/>
          <a:p>
            <a:r>
              <a:rPr lang="en-IN"/>
              <a:t>Approach to the preparation of Master Plan would involve :</a:t>
            </a:r>
          </a:p>
          <a:p>
            <a:r>
              <a:rPr lang="en-IN"/>
              <a:t>--outlining the critical issues of city development,</a:t>
            </a:r>
          </a:p>
          <a:p>
            <a:r>
              <a:rPr lang="en-IN"/>
              <a:t>-- undertaking a demand-supply gap  survey and analysis </a:t>
            </a:r>
          </a:p>
          <a:p>
            <a:r>
              <a:rPr lang="en-US"/>
              <a:t> Making Projections for the next  two decades</a:t>
            </a:r>
            <a:endParaRPr lang="en-IN"/>
          </a:p>
          <a:p>
            <a:r>
              <a:rPr lang="en-IN"/>
              <a:t>-- formulating  management framework including /strategies  for future growth and development  to include :</a:t>
            </a:r>
          </a:p>
          <a:p>
            <a:r>
              <a:rPr lang="en-IN"/>
              <a:t>Defining options for promoting rational development </a:t>
            </a:r>
          </a:p>
          <a:p>
            <a:r>
              <a:rPr lang="en-IN"/>
              <a:t>--through the introduction of a regulatory mechanism</a:t>
            </a:r>
          </a:p>
          <a:p>
            <a:r>
              <a:rPr lang="en-IN"/>
              <a:t>--realistic planning and</a:t>
            </a:r>
          </a:p>
          <a:p>
            <a:r>
              <a:rPr lang="en-IN"/>
              <a:t>--  management interventions </a:t>
            </a:r>
          </a:p>
          <a:p>
            <a:r>
              <a:rPr lang="en-IN"/>
              <a:t>--within overall regulatory and institutional framework. </a:t>
            </a:r>
            <a:br>
              <a:rPr lang="en-IN"/>
            </a:br>
            <a:br>
              <a:rPr lang="en-IN"/>
            </a:br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IN" b="1"/>
              <a:t>PREPARING MASTER PLAN</a:t>
            </a:r>
            <a:endParaRPr lang="en-IN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563" t="17413" r="22656" b="9973"/>
          <a:stretch>
            <a:fillRect/>
          </a:stretch>
        </p:blipFill>
        <p:spPr>
          <a:xfrm>
            <a:off x="0" y="792163"/>
            <a:ext cx="9144000" cy="609282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>METHODOLGY FOR MASTER </a:t>
            </a:r>
            <a:r>
              <a:rPr lang="en-IN" b="1" dirty="0"/>
              <a:t>PLAN</a:t>
            </a:r>
            <a:endParaRPr lang="en-IN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 flipV="1">
            <a:off x="0" y="6324600"/>
            <a:ext cx="9144000" cy="46038"/>
          </a:xfrm>
        </p:spPr>
        <p:txBody>
          <a:bodyPr>
            <a:normAutofit fontScale="25000" lnSpcReduction="20000"/>
          </a:bodyPr>
          <a:lstStyle/>
          <a:p>
            <a:endParaRPr lang="en-IN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599354"/>
            <a:ext cx="9144000" cy="677108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800" dirty="0">
                <a:latin typeface="Arial" pitchFamily="34" charset="0"/>
                <a:cs typeface="Arial" pitchFamily="34" charset="0"/>
              </a:rPr>
              <a:t>Various stages of preparation of Master Plan include: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1Taking an administrative decision regarding preparing master plan of any settlement</a:t>
            </a:r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IN" sz="2800" b="1" dirty="0">
                <a:latin typeface="Arial" pitchFamily="34" charset="0"/>
                <a:cs typeface="Arial" pitchFamily="34" charset="0"/>
              </a:rPr>
              <a:t>2. Identifying ,defining ,notification of Local Planning Area </a:t>
            </a:r>
          </a:p>
          <a:p>
            <a:pPr>
              <a:defRPr/>
            </a:pPr>
            <a:r>
              <a:rPr lang="en-IN" sz="2800" b="1" dirty="0">
                <a:latin typeface="Arial" pitchFamily="34" charset="0"/>
                <a:cs typeface="Arial" pitchFamily="34" charset="0"/>
              </a:rPr>
              <a:t>3 Identification  and notification of Planning Agency</a:t>
            </a:r>
          </a:p>
          <a:p>
            <a:pPr marL="342900" indent="-342900">
              <a:defRPr/>
            </a:pPr>
            <a:r>
              <a:rPr lang="en-IN" sz="2800" b="1" dirty="0">
                <a:latin typeface="Arial" pitchFamily="34" charset="0"/>
                <a:cs typeface="Arial" pitchFamily="34" charset="0"/>
              </a:rPr>
              <a:t>  4.- defining procedure, aims, objectives, stages, legal requirements of  master plan </a:t>
            </a:r>
          </a:p>
          <a:p>
            <a:pPr marL="342900" indent="-342900">
              <a:defRPr/>
            </a:pPr>
            <a:r>
              <a:rPr lang="en-IN" sz="2800" dirty="0">
                <a:latin typeface="Arial" pitchFamily="34" charset="0"/>
                <a:cs typeface="Arial" pitchFamily="34" charset="0"/>
              </a:rPr>
              <a:t>. 5,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Preparation of Existing Land Use Plan-</a:t>
            </a:r>
            <a:r>
              <a:rPr lang="en-US" sz="2800" dirty="0"/>
              <a:t> ----</a:t>
            </a:r>
          </a:p>
          <a:p>
            <a:pPr marL="342900" indent="-342900">
              <a:defRPr/>
            </a:pPr>
            <a:r>
              <a:rPr lang="en-US" sz="2800" dirty="0"/>
              <a:t>--Satellite Imageries</a:t>
            </a:r>
            <a:r>
              <a:rPr lang="en-IN" sz="2800" dirty="0"/>
              <a:t>,</a:t>
            </a:r>
          </a:p>
          <a:p>
            <a:pPr marL="342900" indent="-342900">
              <a:defRPr/>
            </a:pPr>
            <a:r>
              <a:rPr lang="en-IN" sz="2800" dirty="0"/>
              <a:t>--</a:t>
            </a:r>
            <a:r>
              <a:rPr lang="en-US" sz="2800" dirty="0"/>
              <a:t>Survey of India maps</a:t>
            </a:r>
            <a:endParaRPr lang="en-IN" sz="2800" dirty="0"/>
          </a:p>
          <a:p>
            <a:pPr marL="342900" indent="-342900">
              <a:defRPr/>
            </a:pPr>
            <a:r>
              <a:rPr lang="en-IN" sz="2800" dirty="0"/>
              <a:t>--</a:t>
            </a:r>
            <a:r>
              <a:rPr lang="en-US" sz="2800" dirty="0"/>
              <a:t>Physical Ground Surveys</a:t>
            </a:r>
          </a:p>
          <a:p>
            <a:pPr marL="342900" indent="-34290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--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Revenue maps</a:t>
            </a:r>
          </a:p>
          <a:p>
            <a:pPr marL="342900" indent="-342900"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-- other available documents</a:t>
            </a:r>
          </a:p>
          <a:p>
            <a:pPr marL="342900" indent="-34290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- Ground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truthing</a:t>
            </a:r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IN" dirty="0">
                <a:latin typeface="Arial" pitchFamily="34" charset="0"/>
                <a:cs typeface="Arial" pitchFamily="34" charset="0"/>
              </a:rPr>
              <a:t>·</a:t>
            </a:r>
            <a:endParaRPr lang="en-IN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 </a:t>
            </a:r>
            <a:r>
              <a:rPr lang="en-IN" sz="4000" b="1" dirty="0"/>
              <a:t>METHODOLGY FOR MASTER </a:t>
            </a:r>
            <a:r>
              <a:rPr lang="en-IN" b="1" dirty="0"/>
              <a:t>PLAN</a:t>
            </a:r>
            <a:endParaRPr lang="en-IN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2428875"/>
            <a:ext cx="9144000" cy="3895725"/>
          </a:xfrm>
        </p:spPr>
        <p:txBody>
          <a:bodyPr/>
          <a:lstStyle/>
          <a:p>
            <a:endParaRPr lang="en-IN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6062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dirty="0"/>
              <a:t>· 6  </a:t>
            </a:r>
            <a:r>
              <a:rPr lang="en-IN" sz="2400" b="1" dirty="0"/>
              <a:t>Study, assessment and analysis of Local Planning Area/urban areas in terms of-</a:t>
            </a:r>
            <a:r>
              <a:rPr lang="en-IN" sz="2000" b="1" dirty="0"/>
              <a:t>-</a:t>
            </a:r>
          </a:p>
          <a:p>
            <a:r>
              <a:rPr lang="en-IN" sz="2000" dirty="0"/>
              <a:t>· </a:t>
            </a:r>
            <a:r>
              <a:rPr lang="en-IN" sz="2000" b="1" i="1" dirty="0"/>
              <a:t>Regional Setting</a:t>
            </a:r>
          </a:p>
          <a:p>
            <a:r>
              <a:rPr lang="en-IN" sz="2000" b="1" dirty="0"/>
              <a:t>· </a:t>
            </a:r>
            <a:r>
              <a:rPr lang="en-IN" sz="2000" b="1" i="1" dirty="0"/>
              <a:t>Historical Evolution</a:t>
            </a:r>
          </a:p>
          <a:p>
            <a:r>
              <a:rPr lang="en-IN" sz="2000" b="1" dirty="0"/>
              <a:t>· </a:t>
            </a:r>
            <a:r>
              <a:rPr lang="en-IN" sz="2000" b="1" i="1" dirty="0"/>
              <a:t>Demographic Studies</a:t>
            </a:r>
          </a:p>
          <a:p>
            <a:r>
              <a:rPr lang="en-IN" sz="2000" b="1" dirty="0"/>
              <a:t>· </a:t>
            </a:r>
            <a:r>
              <a:rPr lang="en-IN" sz="2000" b="1" i="1" dirty="0"/>
              <a:t>Socio-Economic Studies</a:t>
            </a:r>
          </a:p>
          <a:p>
            <a:pPr>
              <a:buFont typeface="Arial" charset="0"/>
              <a:buChar char="•"/>
            </a:pPr>
            <a:r>
              <a:rPr lang="en-IN" sz="2000" b="1" i="1" dirty="0"/>
              <a:t> </a:t>
            </a:r>
            <a:r>
              <a:rPr lang="en-US" sz="2000" b="1" i="1" dirty="0"/>
              <a:t>Housing</a:t>
            </a:r>
          </a:p>
          <a:p>
            <a:pPr>
              <a:buFont typeface="Arial" charset="0"/>
              <a:buChar char="•"/>
            </a:pPr>
            <a:r>
              <a:rPr lang="en-US" sz="2000" b="1" i="1" dirty="0"/>
              <a:t>Slums &amp; Poverty</a:t>
            </a:r>
          </a:p>
          <a:p>
            <a:pPr>
              <a:buFont typeface="Arial" charset="0"/>
              <a:buChar char="•"/>
            </a:pPr>
            <a:r>
              <a:rPr lang="en-US" sz="2000" b="1" i="1" dirty="0"/>
              <a:t>Trade and commerce</a:t>
            </a:r>
          </a:p>
          <a:p>
            <a:pPr>
              <a:buFont typeface="Arial" charset="0"/>
              <a:buChar char="•"/>
            </a:pPr>
            <a:r>
              <a:rPr lang="en-US" sz="2000" b="1" i="1" dirty="0"/>
              <a:t>Industries</a:t>
            </a:r>
            <a:endParaRPr lang="en-IN" sz="2000" b="1" i="1" dirty="0"/>
          </a:p>
          <a:p>
            <a:r>
              <a:rPr lang="en-IN" sz="2000" b="1" dirty="0"/>
              <a:t>· </a:t>
            </a:r>
            <a:r>
              <a:rPr lang="en-IN" sz="2000" b="1" i="1" dirty="0"/>
              <a:t>Traffic &amp; Transportation</a:t>
            </a:r>
          </a:p>
          <a:p>
            <a:r>
              <a:rPr lang="en-IN" sz="2000" b="1" dirty="0"/>
              <a:t>· </a:t>
            </a:r>
            <a:r>
              <a:rPr lang="en-IN" sz="2000" b="1" i="1" dirty="0"/>
              <a:t>Physical Infrastructure (Water Supply, Sewerage, Solid Waste Management, electricity, roads etc</a:t>
            </a:r>
          </a:p>
          <a:p>
            <a:r>
              <a:rPr lang="en-IN" sz="2000" b="1" dirty="0"/>
              <a:t>· </a:t>
            </a:r>
            <a:r>
              <a:rPr lang="en-IN" sz="2000" b="1" i="1" dirty="0"/>
              <a:t>Social Infrastructure (Educational, Medical, Recreational, Miscellaneous) </a:t>
            </a:r>
          </a:p>
          <a:p>
            <a:pPr>
              <a:buFont typeface="Arial" charset="0"/>
              <a:buChar char="•"/>
            </a:pPr>
            <a:r>
              <a:rPr lang="en-IN" sz="2000" b="1" i="1" dirty="0"/>
              <a:t>Environment  , </a:t>
            </a:r>
            <a:r>
              <a:rPr lang="en-IN" sz="2000" b="1" dirty="0"/>
              <a:t> </a:t>
            </a:r>
            <a:r>
              <a:rPr lang="en-IN" sz="2000" b="1" i="1" dirty="0"/>
              <a:t>Heritage and Tourism</a:t>
            </a:r>
          </a:p>
          <a:p>
            <a:r>
              <a:rPr lang="en-IN" sz="2000" b="1" dirty="0"/>
              <a:t>· </a:t>
            </a:r>
            <a:r>
              <a:rPr lang="en-IN" sz="2000" b="1" i="1" dirty="0"/>
              <a:t>Growth Pattern</a:t>
            </a:r>
          </a:p>
          <a:p>
            <a:r>
              <a:rPr lang="en-IN" sz="2000" b="1" dirty="0"/>
              <a:t>· </a:t>
            </a:r>
            <a:r>
              <a:rPr lang="en-IN" sz="2000" b="1" i="1" dirty="0"/>
              <a:t>Land use </a:t>
            </a:r>
          </a:p>
          <a:p>
            <a:r>
              <a:rPr lang="en-IN" sz="2000" b="1" dirty="0"/>
              <a:t>· </a:t>
            </a:r>
            <a:r>
              <a:rPr lang="en-IN" sz="2000" b="1" i="1" dirty="0"/>
              <a:t>Available studies and report</a:t>
            </a:r>
          </a:p>
          <a:p>
            <a:r>
              <a:rPr lang="en-IN" sz="2000" b="1" dirty="0"/>
              <a:t>· </a:t>
            </a:r>
            <a:r>
              <a:rPr lang="en-IN" sz="2000" b="1" i="1" dirty="0"/>
              <a:t>Ongoing and Proposed Projects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-243407"/>
            <a:ext cx="9144000" cy="1080120"/>
          </a:xfrm>
        </p:spPr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 </a:t>
            </a:r>
            <a:r>
              <a:rPr lang="en-IN" sz="4000" b="1" dirty="0"/>
              <a:t>METHODOLGY FOR MASTER </a:t>
            </a:r>
            <a:r>
              <a:rPr lang="en-IN" b="1" dirty="0"/>
              <a:t>PLAN</a:t>
            </a:r>
            <a:endParaRPr lang="en-IN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340767"/>
            <a:ext cx="9144000" cy="5517233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IN" sz="1800" dirty="0"/>
              <a:t>7. </a:t>
            </a:r>
            <a:r>
              <a:rPr lang="en-IN" sz="2800" b="1" dirty="0"/>
              <a:t>Involving Stakeholders--- through</a:t>
            </a:r>
            <a:r>
              <a:rPr lang="en-IN" sz="2400" b="1" dirty="0"/>
              <a:t>:</a:t>
            </a:r>
          </a:p>
          <a:p>
            <a:pPr>
              <a:buFont typeface="Wingdings 2" pitchFamily="18" charset="2"/>
              <a:buNone/>
            </a:pPr>
            <a:r>
              <a:rPr lang="en-IN" sz="2400" dirty="0"/>
              <a:t> </a:t>
            </a:r>
            <a:r>
              <a:rPr lang="en-IN" sz="2400" b="1" dirty="0"/>
              <a:t>FGD’s and personal interviews</a:t>
            </a:r>
          </a:p>
          <a:p>
            <a:r>
              <a:rPr lang="en-IN" sz="2400" b="1" dirty="0"/>
              <a:t>· </a:t>
            </a:r>
            <a:r>
              <a:rPr lang="en-IN" sz="2400" b="1" i="1" dirty="0"/>
              <a:t>Meeting with experts</a:t>
            </a:r>
          </a:p>
          <a:p>
            <a:r>
              <a:rPr lang="en-IN" sz="2400" b="1" dirty="0"/>
              <a:t>· </a:t>
            </a:r>
            <a:r>
              <a:rPr lang="en-IN" sz="2400" b="1" i="1" dirty="0"/>
              <a:t>Think Tank meetings</a:t>
            </a:r>
          </a:p>
          <a:p>
            <a:r>
              <a:rPr lang="en-IN" sz="2400" b="1" dirty="0"/>
              <a:t>· </a:t>
            </a:r>
            <a:r>
              <a:rPr lang="en-IN" sz="2400" b="1" i="1" dirty="0"/>
              <a:t>NGOs/ Private agencies/ Public Agencies/state Departments</a:t>
            </a:r>
          </a:p>
          <a:p>
            <a:r>
              <a:rPr lang="en-IN" sz="2400" b="1" dirty="0"/>
              <a:t>· </a:t>
            </a:r>
            <a:r>
              <a:rPr lang="en-IN" sz="2400" b="1" i="1" dirty="0"/>
              <a:t>Public Representatives, </a:t>
            </a:r>
          </a:p>
          <a:p>
            <a:r>
              <a:rPr lang="en-US" sz="2400" b="1" i="1" dirty="0"/>
              <a:t>Conducting surveys</a:t>
            </a:r>
            <a:endParaRPr lang="en-IN" sz="2400" b="1" i="1" dirty="0"/>
          </a:p>
          <a:p>
            <a:r>
              <a:rPr lang="en-IN" sz="2400" b="1" dirty="0"/>
              <a:t>8.  </a:t>
            </a:r>
            <a:r>
              <a:rPr lang="en-IN" sz="2800" b="1" dirty="0"/>
              <a:t>Identifying Gaps , Issues and Problems of services, infrastructure, amenities, congestion, housing, pollution, traffic and transportation social, economical, physical, environmental etc through </a:t>
            </a:r>
          </a:p>
          <a:p>
            <a:r>
              <a:rPr lang="en-IN" sz="2800" b="1" dirty="0"/>
              <a:t> – </a:t>
            </a:r>
            <a:r>
              <a:rPr lang="en-IN" sz="2800" dirty="0"/>
              <a:t>based on existing population-</a:t>
            </a:r>
          </a:p>
          <a:p>
            <a:r>
              <a:rPr lang="en-IN" sz="2400" b="1" dirty="0"/>
              <a:t>-- </a:t>
            </a:r>
            <a:r>
              <a:rPr lang="en-IN" sz="2400" b="1" i="1" dirty="0"/>
              <a:t>Comparison with available norms and standards</a:t>
            </a:r>
          </a:p>
          <a:p>
            <a:r>
              <a:rPr lang="en-IN" sz="2400" b="1" dirty="0"/>
              <a:t>-- </a:t>
            </a:r>
            <a:r>
              <a:rPr lang="en-IN" sz="2400" b="1" i="1" dirty="0"/>
              <a:t>Spatial  Distribution </a:t>
            </a:r>
          </a:p>
          <a:p>
            <a:r>
              <a:rPr lang="en-IN" sz="2400" b="1" i="1" dirty="0"/>
              <a:t>-- Quantitative and Qualitative analysis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6"/>
          </a:xfrm>
        </p:spPr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 </a:t>
            </a:r>
            <a:r>
              <a:rPr lang="en-IN" sz="4000" b="1" dirty="0"/>
              <a:t>METHODOLGY FOR MASTER </a:t>
            </a:r>
            <a:r>
              <a:rPr lang="en-IN" b="1" dirty="0"/>
              <a:t>PLAN</a:t>
            </a:r>
            <a:endParaRPr lang="en-IN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1"/>
          </a:xfrm>
        </p:spPr>
        <p:txBody>
          <a:bodyPr>
            <a:normAutofit fontScale="92500" lnSpcReduction="10000"/>
          </a:bodyPr>
          <a:lstStyle/>
          <a:p>
            <a:r>
              <a:rPr lang="en-IN" sz="1800" b="1" dirty="0"/>
              <a:t>9</a:t>
            </a:r>
            <a:r>
              <a:rPr lang="en-IN" sz="2800" b="1" dirty="0"/>
              <a:t>. </a:t>
            </a:r>
            <a:r>
              <a:rPr lang="en-IN" sz="3600" b="1" dirty="0"/>
              <a:t>Carrying  S.W.O.T analysis based upon--</a:t>
            </a:r>
          </a:p>
          <a:p>
            <a:r>
              <a:rPr lang="en-IN" sz="1800" b="1" dirty="0"/>
              <a:t>• </a:t>
            </a:r>
            <a:r>
              <a:rPr lang="en-IN" sz="3200" i="1" dirty="0"/>
              <a:t>Studies made and analysis carried out </a:t>
            </a:r>
            <a:endParaRPr lang="en-IN" i="1" dirty="0"/>
          </a:p>
          <a:p>
            <a:r>
              <a:rPr lang="en-US" sz="3200" i="1" dirty="0"/>
              <a:t>Focused group discussions</a:t>
            </a:r>
          </a:p>
          <a:p>
            <a:r>
              <a:rPr lang="en-US" i="1" dirty="0"/>
              <a:t>Discussions in think tank</a:t>
            </a:r>
          </a:p>
          <a:p>
            <a:r>
              <a:rPr lang="en-US" sz="3200" i="1" dirty="0"/>
              <a:t>Discussions with experts</a:t>
            </a:r>
          </a:p>
          <a:p>
            <a:r>
              <a:rPr lang="en-US" i="1" dirty="0"/>
              <a:t>Discussions with officials working at local level</a:t>
            </a:r>
            <a:endParaRPr lang="en-IN" sz="3200" i="1" dirty="0"/>
          </a:p>
          <a:p>
            <a:r>
              <a:rPr lang="en-IN" sz="3200" dirty="0"/>
              <a:t>• </a:t>
            </a:r>
            <a:r>
              <a:rPr lang="en-IN" sz="3200" i="1" dirty="0"/>
              <a:t>City Assessment</a:t>
            </a:r>
          </a:p>
          <a:p>
            <a:r>
              <a:rPr lang="en-US" i="1" dirty="0"/>
              <a:t>Surveys carried out</a:t>
            </a:r>
            <a:endParaRPr lang="en-IN" sz="3200" i="1" dirty="0"/>
          </a:p>
          <a:p>
            <a:r>
              <a:rPr lang="en-IN" sz="3200" dirty="0"/>
              <a:t>• </a:t>
            </a:r>
            <a:r>
              <a:rPr lang="en-IN" sz="3200" i="1" dirty="0"/>
              <a:t>Stakeholders/NGOs’ Perception</a:t>
            </a:r>
          </a:p>
          <a:p>
            <a:r>
              <a:rPr lang="en-IN" sz="3200" dirty="0"/>
              <a:t>• </a:t>
            </a:r>
            <a:r>
              <a:rPr lang="en-IN" sz="3200" i="1" dirty="0"/>
              <a:t>Identified problems and gaps</a:t>
            </a:r>
          </a:p>
          <a:p>
            <a:r>
              <a:rPr lang="en-IN" sz="3200" dirty="0"/>
              <a:t>• </a:t>
            </a:r>
            <a:r>
              <a:rPr lang="en-IN" sz="3200" i="1" dirty="0"/>
              <a:t>Identified major socio-economic drivers</a:t>
            </a:r>
            <a:endParaRPr lang="en-IN" sz="3200" dirty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958354"/>
          </a:xfrm>
        </p:spPr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 </a:t>
            </a:r>
            <a:r>
              <a:rPr lang="en-IN" sz="4000" b="1" dirty="0"/>
              <a:t>METHODOLGY FOR MASTER </a:t>
            </a:r>
            <a:r>
              <a:rPr lang="en-IN" b="1" dirty="0"/>
              <a:t>PLAN</a:t>
            </a:r>
            <a:endParaRPr lang="en-IN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052735"/>
            <a:ext cx="9144000" cy="5805265"/>
          </a:xfrm>
        </p:spPr>
        <p:txBody>
          <a:bodyPr>
            <a:normAutofit fontScale="77500" lnSpcReduction="20000"/>
          </a:bodyPr>
          <a:lstStyle/>
          <a:p>
            <a:r>
              <a:rPr lang="en-IN" sz="2800" b="1" dirty="0"/>
              <a:t>10 Defining a vision for  city- </a:t>
            </a:r>
            <a:r>
              <a:rPr lang="en-IN" sz="2800" dirty="0"/>
              <a:t>based on </a:t>
            </a:r>
            <a:r>
              <a:rPr lang="en-IN" sz="2800" b="1" dirty="0"/>
              <a:t>SWOT analysis </a:t>
            </a:r>
            <a:r>
              <a:rPr lang="en-IN" sz="2800" dirty="0"/>
              <a:t>and</a:t>
            </a:r>
          </a:p>
          <a:p>
            <a:r>
              <a:rPr lang="en-IN" sz="2800" dirty="0"/>
              <a:t>11.   </a:t>
            </a:r>
            <a:r>
              <a:rPr lang="en-IN" sz="2800" b="1" dirty="0"/>
              <a:t>Missions to  achieve the Vision</a:t>
            </a:r>
          </a:p>
          <a:p>
            <a:r>
              <a:rPr lang="en-US" sz="2800" b="1" dirty="0"/>
              <a:t>12. Working out population for next 20 years – </a:t>
            </a:r>
            <a:r>
              <a:rPr lang="en-US" sz="2800" dirty="0"/>
              <a:t>in a slab of 5 years</a:t>
            </a:r>
            <a:endParaRPr lang="en-IN" sz="2800" dirty="0"/>
          </a:p>
          <a:p>
            <a:r>
              <a:rPr lang="en-IN" sz="2800" b="1" dirty="0"/>
              <a:t>13 Working out City  requirements- for next 20 Years based on: </a:t>
            </a:r>
          </a:p>
          <a:p>
            <a:r>
              <a:rPr lang="en-IN" sz="2800" i="1" dirty="0"/>
              <a:t>--Population Projections  made,</a:t>
            </a:r>
          </a:p>
          <a:p>
            <a:r>
              <a:rPr lang="en-IN" sz="2800" i="1" dirty="0"/>
              <a:t>--Norms and Standard prescribed </a:t>
            </a:r>
          </a:p>
          <a:p>
            <a:r>
              <a:rPr lang="en-IN" sz="2800" i="1" dirty="0"/>
              <a:t>-- Broad Land use Requirements for different uses</a:t>
            </a:r>
          </a:p>
          <a:p>
            <a:r>
              <a:rPr lang="en-US" sz="2800" i="1" dirty="0"/>
              <a:t>-- Existing gaps already identified</a:t>
            </a:r>
          </a:p>
          <a:p>
            <a:r>
              <a:rPr lang="en-US" sz="2800" i="1" dirty="0"/>
              <a:t>- Additional land requirement for population projected to be added</a:t>
            </a:r>
            <a:endParaRPr lang="en-IN" sz="2800" i="1" dirty="0"/>
          </a:p>
          <a:p>
            <a:r>
              <a:rPr lang="en-US" sz="2800" b="1" i="1" dirty="0"/>
              <a:t>14</a:t>
            </a:r>
            <a:r>
              <a:rPr lang="en-US" sz="2800" i="1" dirty="0"/>
              <a:t>  </a:t>
            </a:r>
            <a:r>
              <a:rPr lang="en-US" sz="2800" b="1" i="1" dirty="0"/>
              <a:t>Carrying out land suitability analysis of the planning area</a:t>
            </a:r>
            <a:endParaRPr lang="en-IN" sz="2800" b="1" i="1" dirty="0"/>
          </a:p>
          <a:p>
            <a:r>
              <a:rPr lang="en-IN" sz="2800" b="1" dirty="0"/>
              <a:t>15. Defining Conceptual Framework through:</a:t>
            </a:r>
          </a:p>
          <a:p>
            <a:r>
              <a:rPr lang="en-IN" sz="2800" dirty="0"/>
              <a:t>-- </a:t>
            </a:r>
            <a:r>
              <a:rPr lang="en-IN" sz="2800" i="1" dirty="0"/>
              <a:t>Defined  Vision for future growth and development</a:t>
            </a:r>
          </a:p>
          <a:p>
            <a:r>
              <a:rPr lang="en-IN" sz="2800" dirty="0"/>
              <a:t>-- </a:t>
            </a:r>
            <a:r>
              <a:rPr lang="en-IN" sz="2800" i="1" dirty="0"/>
              <a:t>Identified  broad objectives</a:t>
            </a:r>
          </a:p>
          <a:p>
            <a:r>
              <a:rPr lang="en-IN" sz="2800" dirty="0"/>
              <a:t>-- </a:t>
            </a:r>
            <a:r>
              <a:rPr lang="en-IN" sz="2800" i="1" dirty="0"/>
              <a:t>Laid down mission statements for critical areas</a:t>
            </a:r>
          </a:p>
          <a:p>
            <a:r>
              <a:rPr lang="en-US" sz="2800" i="1" dirty="0"/>
              <a:t>--- Working out traffic and transportation network</a:t>
            </a:r>
          </a:p>
          <a:p>
            <a:r>
              <a:rPr lang="en-US" sz="2800" i="1" dirty="0"/>
              <a:t>-  Land suitability analysis </a:t>
            </a:r>
            <a:r>
              <a:rPr lang="en-US" sz="2800" i="1" dirty="0" err="1"/>
              <a:t>carriedout</a:t>
            </a:r>
            <a:endParaRPr lang="en-IN" sz="2800" i="1" dirty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958354"/>
          </a:xfrm>
        </p:spPr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 </a:t>
            </a:r>
            <a:r>
              <a:rPr lang="en-IN" sz="4000" b="1" dirty="0"/>
              <a:t>METHODOLGY FOR MASTER </a:t>
            </a:r>
            <a:r>
              <a:rPr lang="en-IN" b="1" dirty="0"/>
              <a:t>PLAN</a:t>
            </a:r>
            <a:endParaRPr lang="en-IN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052735"/>
            <a:ext cx="9144000" cy="580526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- identifying areas to  be;</a:t>
            </a:r>
          </a:p>
          <a:p>
            <a:r>
              <a:rPr lang="en-US" sz="2800" dirty="0"/>
              <a:t>-- preserved</a:t>
            </a:r>
          </a:p>
          <a:p>
            <a:r>
              <a:rPr lang="en-US" sz="2800" dirty="0"/>
              <a:t>- conserved</a:t>
            </a:r>
          </a:p>
          <a:p>
            <a:r>
              <a:rPr lang="en-US" sz="2800" dirty="0"/>
              <a:t>- heritage area- manmade and natural</a:t>
            </a:r>
          </a:p>
          <a:p>
            <a:r>
              <a:rPr lang="en-US" sz="2800" dirty="0"/>
              <a:t>-- eco-sensitive areas- forest area/ watershed/ reserve park</a:t>
            </a:r>
          </a:p>
          <a:p>
            <a:r>
              <a:rPr lang="en-US" sz="2800" dirty="0"/>
              <a:t>- area prone to flooding/disasters- low lying area</a:t>
            </a:r>
          </a:p>
          <a:p>
            <a:r>
              <a:rPr lang="en-US" sz="2800" dirty="0"/>
              <a:t>-area fit for development</a:t>
            </a:r>
          </a:p>
          <a:p>
            <a:r>
              <a:rPr lang="en-US" sz="2800" dirty="0"/>
              <a:t>- area under statutory  restrictions</a:t>
            </a:r>
          </a:p>
          <a:p>
            <a:r>
              <a:rPr lang="en-US" sz="2800" dirty="0"/>
              <a:t>- used for </a:t>
            </a:r>
            <a:r>
              <a:rPr lang="en-US" sz="2800" dirty="0" err="1"/>
              <a:t>defence</a:t>
            </a:r>
            <a:endParaRPr lang="en-US" sz="2800" dirty="0"/>
          </a:p>
          <a:p>
            <a:r>
              <a:rPr lang="en-US" sz="2800" dirty="0"/>
              <a:t>- area unfit for urbanization</a:t>
            </a:r>
          </a:p>
          <a:p>
            <a:r>
              <a:rPr lang="en-US" sz="2800" dirty="0"/>
              <a:t>- area fit for urbanization</a:t>
            </a:r>
          </a:p>
          <a:p>
            <a:r>
              <a:rPr lang="en-US" sz="2800" dirty="0"/>
              <a:t>- land suitability for different uses- residential, commercial, industrial, institutional, wholesale trade etc</a:t>
            </a:r>
          </a:p>
          <a:p>
            <a:r>
              <a:rPr lang="en-US" sz="2800" dirty="0"/>
              <a:t>-- Existing/proposed road network</a:t>
            </a:r>
            <a:endParaRPr lang="en-IN" sz="2800" dirty="0"/>
          </a:p>
          <a:p>
            <a:r>
              <a:rPr lang="en-IN" sz="2800" b="1" dirty="0"/>
              <a:t>16. Preparation of  alternatives--Concept Plans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958354"/>
          </a:xfrm>
        </p:spPr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 </a:t>
            </a:r>
            <a:r>
              <a:rPr lang="en-IN" sz="4000" b="1" dirty="0"/>
              <a:t>METHODOLGY FOR MASTER </a:t>
            </a:r>
            <a:r>
              <a:rPr lang="en-IN" b="1" dirty="0"/>
              <a:t>PLAN</a:t>
            </a:r>
            <a:endParaRPr lang="en-IN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>
            <a:normAutofit fontScale="92500" lnSpcReduction="20000"/>
          </a:bodyPr>
          <a:lstStyle/>
          <a:p>
            <a:r>
              <a:rPr lang="en-IN" sz="2400" b="1" dirty="0"/>
              <a:t>17. Evolving Draft Master Plan – Involving Proposed Land Use Plan /Traffic &amp; Transportation Plan along with Development Control Regulations (D.C.R)</a:t>
            </a:r>
          </a:p>
          <a:p>
            <a:r>
              <a:rPr lang="en-IN" sz="2800" dirty="0"/>
              <a:t>- </a:t>
            </a:r>
            <a:r>
              <a:rPr lang="en-IN" sz="2800" i="1" dirty="0"/>
              <a:t>Based on existing land use plan </a:t>
            </a:r>
          </a:p>
          <a:p>
            <a:r>
              <a:rPr lang="en-IN" sz="2800" i="1" dirty="0"/>
              <a:t>- critical areas,</a:t>
            </a:r>
          </a:p>
          <a:p>
            <a:r>
              <a:rPr lang="en-IN" sz="2800" i="1" dirty="0"/>
              <a:t>- growth drivers</a:t>
            </a:r>
          </a:p>
          <a:p>
            <a:r>
              <a:rPr lang="en-IN" sz="2800" i="1" dirty="0"/>
              <a:t>- areas to be preserved, conserved and promoted, heritage areas</a:t>
            </a:r>
          </a:p>
          <a:p>
            <a:r>
              <a:rPr lang="en-IN" sz="2800" i="1" dirty="0"/>
              <a:t>--  land use analysis, land suitability analysis etc</a:t>
            </a:r>
          </a:p>
          <a:p>
            <a:r>
              <a:rPr lang="en-IN" sz="2800" dirty="0"/>
              <a:t>-- </a:t>
            </a:r>
            <a:r>
              <a:rPr lang="en-IN" sz="2800" i="1" dirty="0"/>
              <a:t>Studies and assessment made  </a:t>
            </a:r>
          </a:p>
          <a:p>
            <a:r>
              <a:rPr lang="en-IN" sz="2800" i="1" dirty="0"/>
              <a:t>---</a:t>
            </a:r>
            <a:r>
              <a:rPr lang="en-IN" sz="2800" dirty="0"/>
              <a:t> </a:t>
            </a:r>
            <a:r>
              <a:rPr lang="en-IN" sz="2800" i="1" dirty="0"/>
              <a:t>Gaps and problems identified</a:t>
            </a:r>
          </a:p>
          <a:p>
            <a:r>
              <a:rPr lang="en-IN" sz="2800" dirty="0"/>
              <a:t>· </a:t>
            </a:r>
            <a:r>
              <a:rPr lang="en-IN" sz="2800" i="1" dirty="0"/>
              <a:t>Stakeholders’ perception</a:t>
            </a:r>
          </a:p>
          <a:p>
            <a:r>
              <a:rPr lang="en-IN" sz="2800" dirty="0"/>
              <a:t> ---</a:t>
            </a:r>
            <a:r>
              <a:rPr lang="en-IN" sz="2800" i="1" dirty="0"/>
              <a:t>Objectives/ vision/ Mission framed</a:t>
            </a:r>
          </a:p>
          <a:p>
            <a:r>
              <a:rPr lang="en-IN" sz="2800" dirty="0"/>
              <a:t>· </a:t>
            </a:r>
            <a:r>
              <a:rPr lang="en-IN" sz="2800" i="1" dirty="0"/>
              <a:t>Future population growth</a:t>
            </a:r>
          </a:p>
          <a:p>
            <a:r>
              <a:rPr lang="en-IN" sz="2800" i="1" dirty="0"/>
              <a:t>----</a:t>
            </a:r>
            <a:r>
              <a:rPr lang="en-IN" sz="2800" dirty="0"/>
              <a:t> </a:t>
            </a:r>
            <a:r>
              <a:rPr lang="en-IN" sz="2800" i="1" dirty="0"/>
              <a:t>Future infrastructure requirement</a:t>
            </a:r>
          </a:p>
          <a:p>
            <a:r>
              <a:rPr lang="en-IN" sz="2800" i="1" dirty="0"/>
              <a:t>--</a:t>
            </a:r>
            <a:r>
              <a:rPr lang="en-IN" sz="2800" dirty="0"/>
              <a:t> </a:t>
            </a:r>
            <a:r>
              <a:rPr lang="en-IN" sz="2800" i="1" dirty="0"/>
              <a:t>Available land for development</a:t>
            </a:r>
            <a:endParaRPr lang="en-US" sz="2800" i="1" dirty="0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958354"/>
          </a:xfrm>
        </p:spPr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/>
              <a:t> </a:t>
            </a:r>
            <a:r>
              <a:rPr lang="en-IN" sz="4000" b="1" dirty="0"/>
              <a:t>METHODOLGY FOR MASTER </a:t>
            </a:r>
            <a:r>
              <a:rPr lang="en-IN" b="1" dirty="0"/>
              <a:t>PLAN</a:t>
            </a:r>
            <a:endParaRPr lang="en-IN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663655"/>
          </a:xfrm>
        </p:spPr>
        <p:txBody>
          <a:bodyPr>
            <a:normAutofit/>
          </a:bodyPr>
          <a:lstStyle/>
          <a:p>
            <a:r>
              <a:rPr lang="en-US" sz="2400" b="1" dirty="0"/>
              <a:t>18.Approval of draft master plan-- from  competent authority and state government</a:t>
            </a:r>
          </a:p>
          <a:p>
            <a:r>
              <a:rPr lang="en-US" sz="2400" b="1" dirty="0"/>
              <a:t>19 Notification of  Draft Master Plan  for Inviting Public / parastatal agencies --Objections/ Suggestions</a:t>
            </a:r>
          </a:p>
          <a:p>
            <a:r>
              <a:rPr lang="en-US" sz="2400" b="1" dirty="0"/>
              <a:t>20 Considering Public Objections/Suggestions</a:t>
            </a:r>
          </a:p>
          <a:p>
            <a:r>
              <a:rPr lang="en-US" sz="2400" b="1" dirty="0"/>
              <a:t>21 Amending draft master plans based on;</a:t>
            </a:r>
          </a:p>
          <a:p>
            <a:r>
              <a:rPr lang="en-US" sz="2400" b="1" dirty="0"/>
              <a:t>-- suggestions made and-- objections received</a:t>
            </a:r>
          </a:p>
          <a:p>
            <a:r>
              <a:rPr lang="en-US" sz="2400" b="1" dirty="0"/>
              <a:t>22. Approval of   amended draft master plan from Master Plan- from  competent authority and state government</a:t>
            </a:r>
          </a:p>
          <a:p>
            <a:r>
              <a:rPr lang="en-US" sz="2400" b="1" dirty="0"/>
              <a:t>23 Notification of  approved  Master Plan-</a:t>
            </a:r>
          </a:p>
          <a:p>
            <a:r>
              <a:rPr lang="en-US" sz="2400" b="1" dirty="0"/>
              <a:t>24</a:t>
            </a:r>
            <a:r>
              <a:rPr lang="en-IN" sz="2400" b="1" dirty="0"/>
              <a:t> Evolving </a:t>
            </a:r>
            <a:r>
              <a:rPr lang="en-IN" sz="2400" b="1" dirty="0" err="1"/>
              <a:t>Zonal</a:t>
            </a:r>
            <a:r>
              <a:rPr lang="en-IN" sz="2400" b="1" dirty="0"/>
              <a:t> Plans based on Proposed Land Use</a:t>
            </a:r>
          </a:p>
          <a:p>
            <a:r>
              <a:rPr lang="en-US" sz="2400" b="1" dirty="0"/>
              <a:t>25 Implementation of the Master plan</a:t>
            </a:r>
            <a:endParaRPr lang="en-IN" sz="2400" b="1" dirty="0"/>
          </a:p>
          <a:p>
            <a:r>
              <a:rPr lang="en-US" sz="2400" b="1" dirty="0"/>
              <a:t>26 Revision of the Master Plan after every 10 years</a:t>
            </a:r>
          </a:p>
          <a:p>
            <a:r>
              <a:rPr lang="en-US" sz="2400" b="1" dirty="0"/>
              <a:t>27 New Master Plan to be prepared after20 years of framing</a:t>
            </a:r>
            <a:endParaRPr lang="en-IN" sz="2400" b="1" dirty="0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20688"/>
          </a:xfrm>
        </p:spPr>
        <p:txBody>
          <a:bodyPr>
            <a:normAutofit fontScale="90000"/>
          </a:bodyPr>
          <a:lstStyle/>
          <a:p>
            <a:r>
              <a:rPr lang="en-US" dirty="0"/>
              <a:t>Master Plan- 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Master Plans prepared  served-an instrument for ;</a:t>
            </a:r>
          </a:p>
          <a:p>
            <a:r>
              <a:rPr lang="en-US" dirty="0"/>
              <a:t>--Regulating physical development</a:t>
            </a:r>
          </a:p>
          <a:p>
            <a:r>
              <a:rPr lang="en-US" dirty="0"/>
              <a:t>- rationalizing  land use pattern</a:t>
            </a:r>
          </a:p>
          <a:p>
            <a:r>
              <a:rPr lang="en-US" dirty="0"/>
              <a:t>- promoting orderly development</a:t>
            </a:r>
          </a:p>
          <a:p>
            <a:r>
              <a:rPr lang="en-US" dirty="0"/>
              <a:t>Better implementation of urban development programs</a:t>
            </a:r>
          </a:p>
          <a:p>
            <a:r>
              <a:rPr lang="en-US" dirty="0"/>
              <a:t> Master plans/ Development plans- synonymous- used interchangeably-having same meaning</a:t>
            </a:r>
          </a:p>
          <a:p>
            <a:r>
              <a:rPr lang="en-US" dirty="0"/>
              <a:t>Scope, procedure, objectives defined in legal framework</a:t>
            </a:r>
          </a:p>
          <a:p>
            <a:r>
              <a:rPr lang="en-US" dirty="0"/>
              <a:t>-called statutory instrument- meant to control, regulate, direct, promote, sound rational development /re-development of an urban area  to achieve maximum- economic, social, economic benefits</a:t>
            </a:r>
          </a:p>
          <a:p>
            <a:r>
              <a:rPr lang="en-US" dirty="0"/>
              <a:t>Master Plan generally includes single unified </a:t>
            </a:r>
            <a:r>
              <a:rPr lang="en-US" dirty="0" err="1"/>
              <a:t>landuse</a:t>
            </a:r>
            <a:r>
              <a:rPr lang="en-US" dirty="0"/>
              <a:t> plan and regulatory guidelines to ensure orderly/planned development</a:t>
            </a:r>
          </a:p>
          <a:p>
            <a:r>
              <a:rPr lang="en-US" dirty="0"/>
              <a:t>-- having long term horizon of 20-25 years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85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07" t="14346" r="14952" b="5141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28625" y="-285750"/>
            <a:ext cx="8229600" cy="1000125"/>
          </a:xfrm>
        </p:spPr>
        <p:txBody>
          <a:bodyPr/>
          <a:lstStyle/>
          <a:p>
            <a:r>
              <a:rPr lang="en-US" sz="4000" b="1"/>
              <a:t> MASTER PLANS - Limitations</a:t>
            </a:r>
            <a:endParaRPr lang="en-IN" sz="4000" b="1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en-US" sz="2400"/>
              <a:t>Lengthy, cumbersome time consuming process--Requires lot of time/resources- manpower</a:t>
            </a:r>
          </a:p>
          <a:p>
            <a:r>
              <a:rPr lang="en-US" sz="2400"/>
              <a:t>Requires large financial allocation</a:t>
            </a:r>
          </a:p>
          <a:p>
            <a:r>
              <a:rPr lang="en-US" sz="2400"/>
              <a:t>Rigid- lacks flexibility</a:t>
            </a:r>
          </a:p>
          <a:p>
            <a:r>
              <a:rPr lang="en-US" sz="2400"/>
              <a:t>Based on only  physical aspect--defining land use mechanism</a:t>
            </a:r>
          </a:p>
          <a:p>
            <a:r>
              <a:rPr lang="en-US" sz="2400"/>
              <a:t>-sometimes  ignores large social, economic, environmental issues</a:t>
            </a:r>
          </a:p>
          <a:p>
            <a:r>
              <a:rPr lang="en-US" sz="2400"/>
              <a:t>emphasizes plan preparation</a:t>
            </a:r>
          </a:p>
          <a:p>
            <a:r>
              <a:rPr lang="en-US" sz="2400"/>
              <a:t>Lack of availability of city centric accurate data</a:t>
            </a:r>
          </a:p>
          <a:p>
            <a:r>
              <a:rPr lang="en-US" sz="2400"/>
              <a:t>Prepared mostly using secondary data; Only few surveys are done</a:t>
            </a:r>
          </a:p>
          <a:p>
            <a:r>
              <a:rPr lang="en-US" sz="2400"/>
              <a:t>Absence of stakeholders participation</a:t>
            </a:r>
          </a:p>
          <a:p>
            <a:r>
              <a:rPr lang="en-US" sz="2400"/>
              <a:t>Lack of transparency</a:t>
            </a:r>
          </a:p>
          <a:p>
            <a:r>
              <a:rPr lang="en-US" sz="2400"/>
              <a:t>Lack of trained manpower/ technology</a:t>
            </a:r>
          </a:p>
          <a:p>
            <a:r>
              <a:rPr lang="en-US" sz="2400"/>
              <a:t>Inaccurate base plan/ existing land use plan</a:t>
            </a:r>
          </a:p>
          <a:p>
            <a:r>
              <a:rPr lang="en-US" sz="2400"/>
              <a:t>Mismatch between plan proposals and ground realities</a:t>
            </a:r>
          </a:p>
          <a:p>
            <a:endParaRPr lang="en-US" sz="2400"/>
          </a:p>
          <a:p>
            <a:endParaRPr lang="en-US" sz="2400"/>
          </a:p>
          <a:p>
            <a:endParaRPr lang="en-US" sz="2000"/>
          </a:p>
          <a:p>
            <a:endParaRPr lang="en-IN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0" y="-285750"/>
            <a:ext cx="8658225" cy="857250"/>
          </a:xfrm>
        </p:spPr>
        <p:txBody>
          <a:bodyPr/>
          <a:lstStyle/>
          <a:p>
            <a:r>
              <a:rPr lang="en-US" sz="4000" b="1"/>
              <a:t> MASTER PLANS - Limitations</a:t>
            </a:r>
            <a:endParaRPr lang="en-IN" sz="4000" b="1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en-US" sz="2800"/>
              <a:t>Large number of disputes in plan interpretation</a:t>
            </a:r>
          </a:p>
          <a:p>
            <a:r>
              <a:rPr lang="en-US" sz="2800"/>
              <a:t>Lack of involvement of  specialized agencies/expertise</a:t>
            </a:r>
          </a:p>
          <a:p>
            <a:r>
              <a:rPr lang="en-US" sz="2800"/>
              <a:t>Plan preparation and plan implementation divorced</a:t>
            </a:r>
          </a:p>
          <a:p>
            <a:r>
              <a:rPr lang="en-US" sz="2800"/>
              <a:t>Freezes city/ Land use for 20 long years</a:t>
            </a:r>
          </a:p>
          <a:p>
            <a:r>
              <a:rPr lang="en-US" sz="2800"/>
              <a:t>Unable to meet emerging urban  challenges</a:t>
            </a:r>
          </a:p>
          <a:p>
            <a:r>
              <a:rPr lang="en-US" sz="2800"/>
              <a:t>Unable to address urban dynamism</a:t>
            </a:r>
          </a:p>
          <a:p>
            <a:r>
              <a:rPr lang="en-US" sz="2800"/>
              <a:t>Emerged as  major road block in planned development</a:t>
            </a:r>
          </a:p>
          <a:p>
            <a:r>
              <a:rPr lang="en-US" sz="2800"/>
              <a:t>Leads to emergence of Slums/ haphazard  development</a:t>
            </a:r>
          </a:p>
          <a:p>
            <a:r>
              <a:rPr lang="en-US" sz="2800"/>
              <a:t>Does not address   needs  of the informal sector</a:t>
            </a:r>
          </a:p>
          <a:p>
            <a:r>
              <a:rPr lang="en-US" sz="2800"/>
              <a:t>--document of exclusion</a:t>
            </a:r>
          </a:p>
          <a:p>
            <a:r>
              <a:rPr lang="en-US" sz="2800"/>
              <a:t>--Emerged as elitist in nature</a:t>
            </a:r>
          </a:p>
          <a:p>
            <a:r>
              <a:rPr lang="en-US" sz="2800"/>
              <a:t>--Major source of corruption/ manipulation</a:t>
            </a:r>
          </a:p>
          <a:p>
            <a:endParaRPr lang="en-US" sz="2000" b="1"/>
          </a:p>
          <a:p>
            <a:endParaRPr lang="en-US" sz="2000"/>
          </a:p>
          <a:p>
            <a:endParaRPr lang="en-IN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0" y="-285750"/>
            <a:ext cx="9429750" cy="112246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  </a:t>
            </a:r>
            <a:r>
              <a:rPr lang="en-US" sz="3600" b="1" dirty="0"/>
              <a:t>CHANGING CONTEXT OF MASTER PLANS </a:t>
            </a:r>
            <a:endParaRPr lang="en-IN" sz="3600" b="1" dirty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0" y="669925"/>
            <a:ext cx="9144000" cy="6215063"/>
          </a:xfrm>
        </p:spPr>
        <p:txBody>
          <a:bodyPr/>
          <a:lstStyle/>
          <a:p>
            <a:r>
              <a:rPr lang="en-US" sz="2800"/>
              <a:t>Need to make Master Plan a  better  Master Plan by:</a:t>
            </a:r>
          </a:p>
          <a:p>
            <a:r>
              <a:rPr lang="en-US" sz="2800"/>
              <a:t>--  changing its intent, content, approach and philosophy</a:t>
            </a:r>
          </a:p>
          <a:p>
            <a:r>
              <a:rPr lang="en-US" sz="2800"/>
              <a:t>-- making it people/city centric</a:t>
            </a:r>
          </a:p>
          <a:p>
            <a:r>
              <a:rPr lang="en-US" sz="2800"/>
              <a:t>-- involving participatory approach</a:t>
            </a:r>
          </a:p>
          <a:p>
            <a:r>
              <a:rPr lang="en-US" sz="2800"/>
              <a:t>--  bringing flexibility</a:t>
            </a:r>
          </a:p>
          <a:p>
            <a:r>
              <a:rPr lang="en-US" sz="2800"/>
              <a:t>-- preparing it in a short time,</a:t>
            </a:r>
          </a:p>
          <a:p>
            <a:r>
              <a:rPr lang="en-US" sz="2800"/>
              <a:t>--structure defined through</a:t>
            </a:r>
          </a:p>
          <a:p>
            <a:r>
              <a:rPr lang="en-US" sz="2800"/>
              <a:t>-- road network,</a:t>
            </a:r>
          </a:p>
          <a:p>
            <a:r>
              <a:rPr lang="en-US" sz="2800"/>
              <a:t> --infrastructure network and </a:t>
            </a:r>
          </a:p>
          <a:p>
            <a:r>
              <a:rPr lang="en-US" sz="2800"/>
              <a:t>---detailed planning / development guidelines</a:t>
            </a:r>
          </a:p>
          <a:p>
            <a:endParaRPr lang="en-US" sz="2000" b="1"/>
          </a:p>
          <a:p>
            <a:endParaRPr lang="en-US" sz="2000"/>
          </a:p>
          <a:p>
            <a:endParaRPr lang="en-IN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-285750" y="-428626"/>
            <a:ext cx="9429750" cy="1121321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  </a:t>
            </a:r>
            <a:r>
              <a:rPr lang="en-US" sz="3600" b="1" dirty="0"/>
              <a:t>CHANGING CONTEXT OF MASTER PLANS </a:t>
            </a:r>
            <a:endParaRPr lang="en-IN" sz="3600" b="1" dirty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/>
          <a:lstStyle/>
          <a:p>
            <a:r>
              <a:rPr lang="en-US" sz="2800"/>
              <a:t>Master Plan to be promoter of Planned development rather than controller of development</a:t>
            </a:r>
          </a:p>
          <a:p>
            <a:r>
              <a:rPr lang="en-US" sz="2800"/>
              <a:t>Master plan to make city compact</a:t>
            </a:r>
          </a:p>
          <a:p>
            <a:r>
              <a:rPr lang="en-US" sz="2800"/>
              <a:t> Plans  prepared with energy efficiency  as  focus</a:t>
            </a:r>
          </a:p>
          <a:p>
            <a:r>
              <a:rPr lang="en-US" sz="2800"/>
              <a:t>To reduce  carbon footprints of city</a:t>
            </a:r>
          </a:p>
          <a:p>
            <a:r>
              <a:rPr lang="en-US" sz="2800"/>
              <a:t>Promoting  mixed rather than pure land use planning</a:t>
            </a:r>
          </a:p>
          <a:p>
            <a:r>
              <a:rPr lang="en-US" sz="2800"/>
              <a:t>Promoting  Green Transportation-- pedestrianisation, cycling, public transport as the-- preferred mode of transportation</a:t>
            </a:r>
          </a:p>
          <a:p>
            <a:r>
              <a:rPr lang="en-US" sz="2800"/>
              <a:t>Promoting  transit oriented development (TOD) to minimise travel--Minimising  use of Agricultural land</a:t>
            </a:r>
          </a:p>
          <a:p>
            <a:r>
              <a:rPr lang="en-US" sz="2800"/>
              <a:t> minimum land under urbanization-Promote 24x7 use of land-- </a:t>
            </a:r>
          </a:p>
          <a:p>
            <a:endParaRPr lang="en-US" sz="2000" b="1"/>
          </a:p>
          <a:p>
            <a:endParaRPr lang="en-US" sz="2000"/>
          </a:p>
          <a:p>
            <a:endParaRPr lang="en-IN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29750" cy="5715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  </a:t>
            </a:r>
            <a:r>
              <a:rPr lang="en-US" sz="3600" b="1" dirty="0"/>
              <a:t>CHANGING CONTEXT  OF MASTER PLANS </a:t>
            </a:r>
            <a:endParaRPr lang="en-IN" sz="3600" b="1" dirty="0"/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dirty="0"/>
              <a:t>Promoting self-sufficiency in day to day needs</a:t>
            </a:r>
          </a:p>
          <a:p>
            <a:r>
              <a:rPr lang="en-US" sz="2800" dirty="0"/>
              <a:t>Promoting  Decentralization</a:t>
            </a:r>
          </a:p>
          <a:p>
            <a:r>
              <a:rPr lang="en-US" sz="2800" dirty="0"/>
              <a:t>Providing  open spaces on defined norms</a:t>
            </a:r>
          </a:p>
          <a:p>
            <a:r>
              <a:rPr lang="en-US" sz="2800" dirty="0"/>
              <a:t>Planning  city on well defined norms and planning parameters--Planning for people rather than vehicle</a:t>
            </a:r>
          </a:p>
          <a:p>
            <a:r>
              <a:rPr lang="en-US" sz="2800" dirty="0"/>
              <a:t>Planning for accessibility rather than mobility</a:t>
            </a:r>
          </a:p>
          <a:p>
            <a:r>
              <a:rPr lang="en-US" sz="2800" dirty="0"/>
              <a:t>Promoting  water sufficiency </a:t>
            </a:r>
          </a:p>
          <a:p>
            <a:r>
              <a:rPr lang="en-US" sz="2800" dirty="0"/>
              <a:t>Promoting-- reduce,  recycle and reuse in city</a:t>
            </a:r>
          </a:p>
          <a:p>
            <a:r>
              <a:rPr lang="en-US" sz="2800" dirty="0"/>
              <a:t>Making informal sector integral part of planning process</a:t>
            </a:r>
          </a:p>
          <a:p>
            <a:r>
              <a:rPr lang="en-US" sz="2800" dirty="0"/>
              <a:t>Promoting Green Energy in city- Solar, Wind, Bio-mass, Geo-thermal energy</a:t>
            </a:r>
          </a:p>
          <a:p>
            <a:r>
              <a:rPr lang="en-US" sz="2800" dirty="0"/>
              <a:t>Preparing Master Plan using nature as the basis- SUN, SPACE, VERDURE</a:t>
            </a:r>
          </a:p>
          <a:p>
            <a:endParaRPr lang="en-US" sz="2000" dirty="0"/>
          </a:p>
          <a:p>
            <a:endParaRPr lang="en-IN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l="27216" t="19531" r="27216" b="12109"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Jit Kumar Gupta\Desktop\0314_thank_you_business_design_Slide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20688"/>
          </a:xfrm>
        </p:spPr>
        <p:txBody>
          <a:bodyPr>
            <a:normAutofit fontScale="90000"/>
          </a:bodyPr>
          <a:lstStyle/>
          <a:p>
            <a:r>
              <a:rPr lang="en-US" dirty="0"/>
              <a:t>Master Plan- 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763284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Master Plans;-Concept originated from British experience</a:t>
            </a:r>
          </a:p>
          <a:p>
            <a:r>
              <a:rPr lang="en-US" b="1" dirty="0"/>
              <a:t>- Third five year plan- post independence – recognized the need /importance of preparing master plans for urban areas</a:t>
            </a:r>
          </a:p>
          <a:p>
            <a:r>
              <a:rPr lang="en-US" b="1" dirty="0"/>
              <a:t>-Foundation of panned development laid- by Sir Patrick Geddes visit to India in 1915</a:t>
            </a:r>
          </a:p>
          <a:p>
            <a:r>
              <a:rPr lang="en-US" b="1" dirty="0"/>
              <a:t>-First master plan prepared for Delhi- 1961-82</a:t>
            </a:r>
          </a:p>
          <a:p>
            <a:r>
              <a:rPr lang="en-US" b="1" dirty="0"/>
              <a:t>Other cities followed Delhi Model</a:t>
            </a:r>
          </a:p>
          <a:p>
            <a:r>
              <a:rPr lang="en-US" b="1" dirty="0"/>
              <a:t>Master Plans prepared under State Town Planning Acts- land being state subject</a:t>
            </a:r>
          </a:p>
          <a:p>
            <a:r>
              <a:rPr lang="en-US" b="1" dirty="0"/>
              <a:t>- primarily allocates land for different uses- including residential, commercial, institutional, roads, highways, public purposes- based on defined norms and standards for the existing and future population</a:t>
            </a:r>
          </a:p>
          <a:p>
            <a:r>
              <a:rPr lang="en-US" b="1" dirty="0"/>
              <a:t>-- for promoting planned and orderly development of urban areas </a:t>
            </a:r>
          </a:p>
          <a:p>
            <a:r>
              <a:rPr lang="en-US" b="1" dirty="0"/>
              <a:t>-to ensure availability of all basic amenities and facilities to all the citizens including poorest of the poor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--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49275"/>
          </a:xfrm>
        </p:spPr>
        <p:txBody>
          <a:bodyPr>
            <a:normAutofit fontScale="90000"/>
          </a:bodyPr>
          <a:lstStyle/>
          <a:p>
            <a:r>
              <a:rPr lang="en-US" b="1"/>
              <a:t>Defining Master Plan</a:t>
            </a:r>
            <a:endParaRPr lang="en-IN" b="1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404813"/>
            <a:ext cx="9144000" cy="6453187"/>
          </a:xfrm>
        </p:spPr>
        <p:txBody>
          <a:bodyPr>
            <a:normAutofit fontScale="85000" lnSpcReduction="20000"/>
          </a:bodyPr>
          <a:lstStyle/>
          <a:p>
            <a:r>
              <a:rPr lang="en-IN" sz="2400" dirty="0"/>
              <a:t>A </a:t>
            </a:r>
            <a:r>
              <a:rPr lang="en-IN" sz="2400" b="1" dirty="0"/>
              <a:t>master plan</a:t>
            </a:r>
            <a:r>
              <a:rPr lang="en-IN" sz="2400" dirty="0"/>
              <a:t> is a;</a:t>
            </a:r>
          </a:p>
          <a:p>
            <a:r>
              <a:rPr lang="en-IN" sz="2400" dirty="0"/>
              <a:t>-- dynamic</a:t>
            </a:r>
          </a:p>
          <a:p>
            <a:r>
              <a:rPr lang="en-IN" sz="2400" dirty="0"/>
              <a:t>-- long-term </a:t>
            </a:r>
            <a:r>
              <a:rPr lang="en-IN" sz="2400" b="1" dirty="0"/>
              <a:t>planning</a:t>
            </a:r>
            <a:r>
              <a:rPr lang="en-IN" sz="2400" dirty="0"/>
              <a:t> document that</a:t>
            </a:r>
          </a:p>
          <a:p>
            <a:r>
              <a:rPr lang="en-IN" sz="2400" dirty="0"/>
              <a:t>-- provides a conceptual layout</a:t>
            </a:r>
          </a:p>
          <a:p>
            <a:r>
              <a:rPr lang="en-IN" sz="2400" dirty="0"/>
              <a:t>-- to guide future growth and development</a:t>
            </a:r>
          </a:p>
          <a:p>
            <a:r>
              <a:rPr lang="en-US" sz="2400" dirty="0"/>
              <a:t>-- of a Human settlement</a:t>
            </a:r>
          </a:p>
          <a:p>
            <a:r>
              <a:rPr lang="en-US" sz="2400" b="1" dirty="0"/>
              <a:t>Master Plan is a;</a:t>
            </a:r>
          </a:p>
          <a:p>
            <a:r>
              <a:rPr lang="en-US" sz="2400" b="1" dirty="0"/>
              <a:t>--</a:t>
            </a:r>
            <a:r>
              <a:rPr lang="en-US" sz="2400" dirty="0"/>
              <a:t>Statutory instrument for</a:t>
            </a:r>
          </a:p>
          <a:p>
            <a:r>
              <a:rPr lang="en-US" sz="2400" dirty="0"/>
              <a:t>--controlling, directing , regulating and promoting</a:t>
            </a:r>
          </a:p>
          <a:p>
            <a:r>
              <a:rPr lang="en-US" sz="2400" dirty="0"/>
              <a:t>- the sound and rational development and/or</a:t>
            </a:r>
          </a:p>
          <a:p>
            <a:r>
              <a:rPr lang="en-US" sz="2400" dirty="0"/>
              <a:t>Re- development of an urban area</a:t>
            </a:r>
          </a:p>
          <a:p>
            <a:r>
              <a:rPr lang="en-US" sz="2400" dirty="0"/>
              <a:t>- with a view to achieving </a:t>
            </a:r>
          </a:p>
          <a:p>
            <a:r>
              <a:rPr lang="en-US" sz="2400"/>
              <a:t>maximum  </a:t>
            </a:r>
            <a:r>
              <a:rPr lang="en-US" sz="2400" dirty="0"/>
              <a:t>economic, social, environmental and aesthetic benefits</a:t>
            </a:r>
            <a:endParaRPr lang="en-IN" sz="2400" dirty="0"/>
          </a:p>
          <a:p>
            <a:pPr>
              <a:buFont typeface="Wingdings 2" pitchFamily="18" charset="2"/>
              <a:buNone/>
            </a:pPr>
            <a:r>
              <a:rPr lang="en-IN" sz="2400" b="1" dirty="0"/>
              <a:t>Master plan</a:t>
            </a:r>
            <a:r>
              <a:rPr lang="en-IN" sz="2400" dirty="0"/>
              <a:t> includes’</a:t>
            </a:r>
          </a:p>
          <a:p>
            <a:pPr>
              <a:buFont typeface="Wingdings 2" pitchFamily="18" charset="2"/>
              <a:buNone/>
            </a:pPr>
            <a:r>
              <a:rPr lang="en-IN" sz="2400" dirty="0"/>
              <a:t>-- analysis,</a:t>
            </a:r>
          </a:p>
          <a:p>
            <a:pPr>
              <a:buFont typeface="Wingdings 2" pitchFamily="18" charset="2"/>
              <a:buNone/>
            </a:pPr>
            <a:r>
              <a:rPr lang="en-IN" sz="2400" dirty="0"/>
              <a:t>-- recommendations, and proposals for  the</a:t>
            </a:r>
          </a:p>
          <a:p>
            <a:pPr>
              <a:buFont typeface="Wingdings 2" pitchFamily="18" charset="2"/>
              <a:buNone/>
            </a:pPr>
            <a:r>
              <a:rPr lang="en-IN" sz="2400" dirty="0"/>
              <a:t>-- settlement population, -- economy,</a:t>
            </a:r>
          </a:p>
          <a:p>
            <a:pPr>
              <a:buFont typeface="Wingdings 2" pitchFamily="18" charset="2"/>
              <a:buNone/>
            </a:pPr>
            <a:r>
              <a:rPr lang="en-IN" sz="2400" dirty="0"/>
              <a:t>-- housing,--  transportation, environment, ecology</a:t>
            </a:r>
          </a:p>
          <a:p>
            <a:pPr>
              <a:buFont typeface="Wingdings 2" pitchFamily="18" charset="2"/>
              <a:buNone/>
            </a:pPr>
            <a:r>
              <a:rPr lang="en-IN" sz="2400" dirty="0"/>
              <a:t>--community facilities, and</a:t>
            </a:r>
          </a:p>
          <a:p>
            <a:pPr>
              <a:buFont typeface="Wingdings 2" pitchFamily="18" charset="2"/>
              <a:buNone/>
            </a:pPr>
            <a:r>
              <a:rPr lang="en-IN" sz="2400" dirty="0"/>
              <a:t>-- land use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85813"/>
          </a:xfrm>
          <a:prstGeom prst="roundRect">
            <a:avLst>
              <a:gd name="adj" fmla="val 21667"/>
            </a:avLst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/>
              <a:t>         </a:t>
            </a:r>
            <a:r>
              <a:rPr lang="en-US" sz="4400" b="1"/>
              <a:t>Master Plan-Need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-76200" y="620713"/>
            <a:ext cx="9220200" cy="6237287"/>
          </a:xfrm>
        </p:spPr>
        <p:txBody>
          <a:bodyPr/>
          <a:lstStyle/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3200" dirty="0"/>
              <a:t>Master plan -- an appropriate/ scientific tool for promoting systematic &amp; planned growth of  city</a:t>
            </a:r>
            <a:endParaRPr lang="en-US" sz="3200" dirty="0"/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3200" dirty="0"/>
              <a:t>For  promoting, guiding and rationalizing--  future growth/ development of urban </a:t>
            </a:r>
            <a:r>
              <a:rPr lang="en-IN" sz="3200" dirty="0" err="1"/>
              <a:t>centers</a:t>
            </a:r>
            <a:r>
              <a:rPr lang="en-IN" sz="3200" dirty="0"/>
              <a:t>. 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200" dirty="0"/>
              <a:t>Promoting planned development</a:t>
            </a:r>
            <a:endParaRPr lang="en-IN" sz="3200" dirty="0"/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3200" dirty="0"/>
              <a:t>Endorsing  growth in the desired direction,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3200" dirty="0"/>
              <a:t>Quantifying the future population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3200" dirty="0"/>
              <a:t>Quantifying the infrastructure requirement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3200" dirty="0"/>
              <a:t> Estimating infrastructure investment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3200" dirty="0"/>
              <a:t>--promoting  economic development,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3200" dirty="0"/>
              <a:t>-- improving service delivery 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3200" dirty="0"/>
              <a:t>Providing basic/essential amenities to  people.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549275"/>
          </a:xfrm>
          <a:prstGeom prst="roundRect">
            <a:avLst>
              <a:gd name="adj" fmla="val 21667"/>
            </a:avLst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/>
              <a:t>         </a:t>
            </a:r>
            <a:r>
              <a:rPr lang="en-US" sz="4400" b="1"/>
              <a:t>Master Plan- Objectives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0" y="548681"/>
            <a:ext cx="9144000" cy="6309320"/>
          </a:xfrm>
        </p:spPr>
        <p:txBody>
          <a:bodyPr>
            <a:normAutofit lnSpcReduction="10000"/>
          </a:bodyPr>
          <a:lstStyle/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2400" b="1" dirty="0"/>
              <a:t>Promotes systematic &amp; planned growth of city by: 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2400" b="1" dirty="0"/>
              <a:t>(</a:t>
            </a:r>
            <a:r>
              <a:rPr lang="en-IN" sz="2400" b="1" dirty="0" err="1"/>
              <a:t>i</a:t>
            </a:r>
            <a:r>
              <a:rPr lang="en-IN" sz="2400" b="1" dirty="0"/>
              <a:t>) Identifying existing gaps in physical/social infrastructure &amp; to bridge those gaps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2400" b="1" dirty="0"/>
              <a:t> (ii) Making  assessment/suggesting  strategies for  economic development. 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2400" b="1" dirty="0"/>
              <a:t>(iii) Leveraging economy 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2400" b="1" dirty="0"/>
              <a:t>(iv) Rationalizing land use and their interrelationships 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2400" b="1" dirty="0"/>
              <a:t>(v) Minimizing haphazard and uncontrolled growth of town/cities </a:t>
            </a:r>
          </a:p>
          <a:p>
            <a:pPr marL="965200" lvl="1" indent="-508000" algn="just">
              <a:lnSpc>
                <a:spcPct val="80000"/>
              </a:lnSpc>
            </a:pPr>
            <a:r>
              <a:rPr lang="en-IN" sz="2400" b="1" dirty="0"/>
              <a:t> (vi) Minimizing haphazard and uncontrolled growth of  activities– commercial, industrial, residential etc 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2400" b="1" dirty="0"/>
              <a:t>Vii, Achieving  planned growth/ development -- to provide healthy living environment 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2400" b="1" dirty="0"/>
              <a:t>(viii)Promoting better urban governance/resource generation.</a:t>
            </a:r>
            <a:br>
              <a:rPr lang="en-IN" sz="2400" b="1" dirty="0"/>
            </a:br>
            <a:r>
              <a:rPr lang="en-IN" sz="2400" b="1" dirty="0"/>
              <a:t>(ix) Rationalizing  orderly movement of traffic/transportation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2400" b="1" dirty="0"/>
              <a:t> (x) defining  area for  network of various services. 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br>
              <a:rPr lang="en-IN" sz="2000" b="1" dirty="0"/>
            </a:br>
            <a:br>
              <a:rPr lang="en-IN" sz="2000" dirty="0"/>
            </a:br>
            <a:endParaRPr lang="en-US" sz="20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549275"/>
          </a:xfrm>
          <a:prstGeom prst="roundRect">
            <a:avLst>
              <a:gd name="adj" fmla="val 21667"/>
            </a:avLst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/>
              <a:t>         </a:t>
            </a:r>
            <a:r>
              <a:rPr lang="en-US" sz="4400" b="1"/>
              <a:t>Master Plan- Objectives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0" y="548680"/>
            <a:ext cx="9144000" cy="6840759"/>
          </a:xfrm>
        </p:spPr>
        <p:txBody>
          <a:bodyPr>
            <a:normAutofit fontScale="62500" lnSpcReduction="20000"/>
          </a:bodyPr>
          <a:lstStyle/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3800" b="1" dirty="0"/>
              <a:t>(xi) Indicating spatial distribution of physical/social infrastructure for optimum use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IN" sz="3800" b="1" dirty="0"/>
              <a:t> (xii) Ensuring systematic, balanced/integrated development</a:t>
            </a:r>
            <a:br>
              <a:rPr lang="en-IN" sz="3800" b="1" dirty="0"/>
            </a:br>
            <a:r>
              <a:rPr lang="en-IN" sz="3800" b="1" dirty="0"/>
              <a:t>(xiii) Framing mechanism/strategies for resolving  core area problems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800" b="1" dirty="0"/>
              <a:t>Xiv ) Identifying/preserving Heritage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800" b="1" dirty="0"/>
              <a:t>Xv) Ensure growth of cities take place according to prescribed norms and standards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800" b="1" dirty="0"/>
              <a:t>Xvi)  Creating adequate housing stock and equitable spatial distribution of  social and healthcare institutions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800" b="1" dirty="0"/>
              <a:t>Xvii)Eliminating slums and squatter settlements in the city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800" b="1" dirty="0"/>
              <a:t>xvii) Making informal sector integral part of urban planning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800" b="1" dirty="0"/>
              <a:t>Xviii) Making land market affordable, cost-effective and efficient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800" b="1" dirty="0"/>
              <a:t>Xix) Rationalizing </a:t>
            </a:r>
            <a:r>
              <a:rPr lang="en-US" sz="3800" b="1" dirty="0" err="1"/>
              <a:t>landuse</a:t>
            </a:r>
            <a:r>
              <a:rPr lang="en-US" sz="3800" b="1" dirty="0"/>
              <a:t> planning to minimize travel 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800" b="1" dirty="0"/>
              <a:t>Xx) Controlling residential  overcrowding  by redefining  densities and planning of housing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800" b="1" dirty="0"/>
              <a:t>Xxi) Providing land based solutions to rationalize traffic congestion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800" b="1" dirty="0"/>
              <a:t>XXII) Making cities compact</a:t>
            </a:r>
          </a:p>
          <a:p>
            <a:pPr marL="965200" lvl="1" indent="-508000" algn="just" eaLnBrk="1" hangingPunct="1">
              <a:lnSpc>
                <a:spcPct val="80000"/>
              </a:lnSpc>
            </a:pPr>
            <a:r>
              <a:rPr lang="en-US" sz="3800" b="1" dirty="0"/>
              <a:t>Xxii) Promoting accessibility not mobility</a:t>
            </a:r>
            <a:endParaRPr lang="en-IN" sz="3800" b="1" dirty="0"/>
          </a:p>
          <a:p>
            <a:pPr marL="965200" lvl="1" indent="-508000" algn="just" eaLnBrk="1" hangingPunct="1">
              <a:lnSpc>
                <a:spcPct val="80000"/>
              </a:lnSpc>
            </a:pPr>
            <a:br>
              <a:rPr lang="en-IN" sz="2000" b="1" dirty="0"/>
            </a:br>
            <a:br>
              <a:rPr lang="en-IN" sz="2000" dirty="0"/>
            </a:br>
            <a:endParaRPr lang="en-US" sz="20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>
            <a:normAutofit fontScale="90000"/>
          </a:bodyPr>
          <a:lstStyle/>
          <a:p>
            <a:r>
              <a:rPr lang="en-IN" sz="5400" b="1"/>
              <a:t> Preparing Master Plan- Scope</a:t>
            </a:r>
            <a:endParaRPr lang="en-IN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552257"/>
          </a:xfrm>
        </p:spPr>
        <p:txBody>
          <a:bodyPr>
            <a:normAutofit/>
          </a:bodyPr>
          <a:lstStyle/>
          <a:p>
            <a:r>
              <a:rPr lang="en-IN" sz="2400" b="1" dirty="0"/>
              <a:t>Preparing Master Plan  covers the following aspects:</a:t>
            </a:r>
          </a:p>
          <a:p>
            <a:r>
              <a:rPr lang="en-IN" sz="1900" dirty="0"/>
              <a:t>  </a:t>
            </a:r>
            <a:r>
              <a:rPr lang="en-IN" sz="1900" b="1" dirty="0"/>
              <a:t>Collection and review of available data, documents, reports, etc. </a:t>
            </a:r>
          </a:p>
          <a:p>
            <a:r>
              <a:rPr lang="en-IN" sz="1900" b="1" dirty="0"/>
              <a:t> visiting city </a:t>
            </a:r>
          </a:p>
          <a:p>
            <a:r>
              <a:rPr lang="en-IN" sz="1900" b="1" dirty="0"/>
              <a:t>Studying demand, supply and identifying gaps in service delivery. ,</a:t>
            </a:r>
          </a:p>
          <a:p>
            <a:r>
              <a:rPr lang="en-IN" sz="1900" b="1" dirty="0"/>
              <a:t> identifying strengths, weaknesses, opportunities and threats, </a:t>
            </a:r>
          </a:p>
          <a:p>
            <a:r>
              <a:rPr lang="en-IN" sz="1900" b="1" dirty="0"/>
              <a:t>preparing Existing Land use Plan, thematic maps, </a:t>
            </a:r>
          </a:p>
          <a:p>
            <a:r>
              <a:rPr lang="en-IN" sz="1900" b="1" dirty="0"/>
              <a:t>• Reviewing ongoing / proposed development projects and other Govt schemes</a:t>
            </a:r>
          </a:p>
          <a:p>
            <a:r>
              <a:rPr lang="en-IN" sz="1900" b="1" dirty="0"/>
              <a:t> • Formulating of vision and working out strategy</a:t>
            </a:r>
          </a:p>
          <a:p>
            <a:r>
              <a:rPr lang="en-IN" sz="1900" b="1" dirty="0"/>
              <a:t> • Preparing of detailed Development Plan including approximate location and extent of land uses such as residential, industrial, commercial, etc.</a:t>
            </a:r>
          </a:p>
          <a:p>
            <a:r>
              <a:rPr lang="en-IN" sz="1900" b="1" dirty="0"/>
              <a:t> Preparing  Proposed Land use Plan and </a:t>
            </a:r>
            <a:r>
              <a:rPr lang="en-IN" sz="1900" b="1" dirty="0" err="1"/>
              <a:t>Zonal</a:t>
            </a:r>
            <a:r>
              <a:rPr lang="en-IN" sz="1900" b="1" dirty="0"/>
              <a:t> Development Plan etc.</a:t>
            </a:r>
          </a:p>
          <a:p>
            <a:r>
              <a:rPr lang="en-IN" sz="1900" b="1" dirty="0"/>
              <a:t>Defining  Development Control Regulations. </a:t>
            </a:r>
          </a:p>
          <a:p>
            <a:r>
              <a:rPr lang="en-IN" sz="1900" b="1" dirty="0"/>
              <a:t> Evolving  framework for implementation of the Master Plan/ Development Control Regulations •</a:t>
            </a:r>
          </a:p>
          <a:p>
            <a:br>
              <a:rPr lang="en-IN" sz="1800" dirty="0"/>
            </a:br>
            <a:endParaRPr lang="en-IN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>
            <a:normAutofit fontScale="90000"/>
          </a:bodyPr>
          <a:lstStyle/>
          <a:p>
            <a:r>
              <a:rPr lang="en-IN" sz="5400" b="1"/>
              <a:t> Preparing Master Plan- Scope</a:t>
            </a:r>
            <a:endParaRPr lang="en-IN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552257"/>
          </a:xfrm>
        </p:spPr>
        <p:txBody>
          <a:bodyPr>
            <a:normAutofit/>
          </a:bodyPr>
          <a:lstStyle/>
          <a:p>
            <a:r>
              <a:rPr lang="en-IN" sz="2400" b="1" dirty="0"/>
              <a:t>Preparing Master Plan  covers the following aspects:</a:t>
            </a:r>
          </a:p>
          <a:p>
            <a:r>
              <a:rPr lang="en-IN" sz="1900" b="1" dirty="0"/>
              <a:t>Prioritizing  projects and formulation of Investment Plan</a:t>
            </a:r>
          </a:p>
          <a:p>
            <a:r>
              <a:rPr lang="en-IN" sz="1900" b="1" dirty="0"/>
              <a:t> • Formulating  Investment Plan with appropriate financing strategies.</a:t>
            </a:r>
          </a:p>
          <a:p>
            <a:r>
              <a:rPr lang="en-IN" sz="1900" b="1" dirty="0"/>
              <a:t> • Focusing  on reforms to be carried out at the State/ District level in consonance to promote  planned interventions</a:t>
            </a:r>
          </a:p>
          <a:p>
            <a:r>
              <a:rPr lang="en-IN" sz="1900" b="1" dirty="0"/>
              <a:t>Master Plan can be prepared  for ;</a:t>
            </a:r>
          </a:p>
          <a:p>
            <a:r>
              <a:rPr lang="en-IN" sz="1900" b="1" dirty="0"/>
              <a:t>-- new town </a:t>
            </a:r>
          </a:p>
          <a:p>
            <a:r>
              <a:rPr lang="en-IN" sz="1900" b="1" dirty="0"/>
              <a:t>--existing town</a:t>
            </a:r>
          </a:p>
          <a:p>
            <a:r>
              <a:rPr lang="en-IN" sz="1900" b="1" dirty="0"/>
              <a:t>--Additional Area to be added/extension  to any city </a:t>
            </a:r>
          </a:p>
          <a:p>
            <a:r>
              <a:rPr lang="en-IN" sz="1900" b="1" dirty="0"/>
              <a:t>Master Plan comprises of –</a:t>
            </a:r>
          </a:p>
          <a:p>
            <a:r>
              <a:rPr lang="en-IN" sz="1900" b="1" dirty="0"/>
              <a:t>-- A report detailing the -- study,   analysis,  finding and proposals  and </a:t>
            </a:r>
          </a:p>
          <a:p>
            <a:r>
              <a:rPr lang="en-IN" sz="1900" b="1" dirty="0"/>
              <a:t> Maps</a:t>
            </a:r>
          </a:p>
          <a:p>
            <a:r>
              <a:rPr lang="en-IN" sz="1900" b="1" dirty="0"/>
              <a:t>--- Existing land use plan</a:t>
            </a:r>
          </a:p>
          <a:p>
            <a:r>
              <a:rPr lang="en-IN" sz="1900" b="1" dirty="0"/>
              <a:t>--- Proposed </a:t>
            </a:r>
            <a:r>
              <a:rPr lang="en-IN" sz="1900" b="1" dirty="0" err="1"/>
              <a:t>Landuse</a:t>
            </a:r>
            <a:r>
              <a:rPr lang="en-IN" sz="1900" b="1" dirty="0"/>
              <a:t> Plan</a:t>
            </a:r>
          </a:p>
          <a:p>
            <a:r>
              <a:rPr lang="en-IN" sz="1900" b="1" dirty="0"/>
              <a:t>--- plans depicting   various studies carried out for  city</a:t>
            </a:r>
          </a:p>
          <a:p>
            <a:br>
              <a:rPr lang="en-IN" sz="1800" dirty="0"/>
            </a:br>
            <a:br>
              <a:rPr lang="en-IN" sz="1800" dirty="0"/>
            </a:br>
            <a:endParaRPr lang="en-IN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</TotalTime>
  <Words>2305</Words>
  <Application>Microsoft Office PowerPoint</Application>
  <PresentationFormat>On-screen Show (4:3)</PresentationFormat>
  <Paragraphs>305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Gill Sans MT</vt:lpstr>
      <vt:lpstr>Verdana</vt:lpstr>
      <vt:lpstr>Wingdings 2</vt:lpstr>
      <vt:lpstr>Solstice</vt:lpstr>
      <vt:lpstr>PLANNING OF  METROPOLITAN CENTRES-Methodology for preparing Master Plan </vt:lpstr>
      <vt:lpstr>Master Plan- Introduction</vt:lpstr>
      <vt:lpstr>Master Plan- Introduction</vt:lpstr>
      <vt:lpstr>Defining Master Plan</vt:lpstr>
      <vt:lpstr>         Master Plan-Need</vt:lpstr>
      <vt:lpstr>         Master Plan- Objectives</vt:lpstr>
      <vt:lpstr>         Master Plan- Objectives</vt:lpstr>
      <vt:lpstr> Preparing Master Plan- Scope</vt:lpstr>
      <vt:lpstr> Preparing Master Plan- Scope</vt:lpstr>
      <vt:lpstr>APPROACH TO THE MASTER PLAN</vt:lpstr>
      <vt:lpstr>PREPARING MASTER PLAN</vt:lpstr>
      <vt:lpstr>METHODOLGY FOR MASTER PLAN</vt:lpstr>
      <vt:lpstr>  METHODOLGY FOR MASTER PLAN</vt:lpstr>
      <vt:lpstr>  METHODOLGY FOR MASTER PLAN</vt:lpstr>
      <vt:lpstr>  METHODOLGY FOR MASTER PLAN</vt:lpstr>
      <vt:lpstr>  METHODOLGY FOR MASTER PLAN</vt:lpstr>
      <vt:lpstr>  METHODOLGY FOR MASTER PLAN</vt:lpstr>
      <vt:lpstr>  METHODOLGY FOR MASTER PLAN</vt:lpstr>
      <vt:lpstr>  METHODOLGY FOR MASTER PLAN</vt:lpstr>
      <vt:lpstr>PowerPoint Presentation</vt:lpstr>
      <vt:lpstr> MASTER PLANS - Limitations</vt:lpstr>
      <vt:lpstr> MASTER PLANS - Limitations</vt:lpstr>
      <vt:lpstr>  CHANGING CONTEXT OF MASTER PLANS </vt:lpstr>
      <vt:lpstr>  CHANGING CONTEXT OF MASTER PLANS </vt:lpstr>
      <vt:lpstr>  CHANGING CONTEXT  OF MASTER PLANS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OF  METROPOLITAN CENTRES-Methodology for preparing Master Plan</dc:title>
  <dc:creator>Jit Kumar Gupta</dc:creator>
  <cp:lastModifiedBy>akhil mahajan</cp:lastModifiedBy>
  <cp:revision>1</cp:revision>
  <dcterms:created xsi:type="dcterms:W3CDTF">2020-04-13T10:40:13Z</dcterms:created>
  <dcterms:modified xsi:type="dcterms:W3CDTF">2022-01-05T09:25:03Z</dcterms:modified>
</cp:coreProperties>
</file>