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4" r:id="rId3"/>
    <p:sldId id="315" r:id="rId4"/>
    <p:sldId id="316" r:id="rId5"/>
    <p:sldId id="318" r:id="rId6"/>
    <p:sldId id="267" r:id="rId7"/>
    <p:sldId id="258" r:id="rId8"/>
    <p:sldId id="259" r:id="rId9"/>
    <p:sldId id="260" r:id="rId10"/>
    <p:sldId id="264" r:id="rId11"/>
    <p:sldId id="265" r:id="rId12"/>
    <p:sldId id="266" r:id="rId13"/>
    <p:sldId id="262" r:id="rId14"/>
    <p:sldId id="268" r:id="rId15"/>
    <p:sldId id="269" r:id="rId16"/>
    <p:sldId id="273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321" r:id="rId25"/>
    <p:sldId id="280" r:id="rId26"/>
    <p:sldId id="282" r:id="rId27"/>
    <p:sldId id="284" r:id="rId28"/>
    <p:sldId id="285" r:id="rId29"/>
    <p:sldId id="287" r:id="rId30"/>
    <p:sldId id="289" r:id="rId31"/>
    <p:sldId id="291" r:id="rId32"/>
    <p:sldId id="293" r:id="rId33"/>
    <p:sldId id="292" r:id="rId34"/>
    <p:sldId id="295" r:id="rId35"/>
    <p:sldId id="296" r:id="rId36"/>
    <p:sldId id="298" r:id="rId37"/>
    <p:sldId id="299" r:id="rId38"/>
    <p:sldId id="300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20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9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660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6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605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6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64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1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2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8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0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3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2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0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968CB-ECA2-498D-8189-E81A3095A19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4E6089-00EC-4D79-ADF0-A73A1CA6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0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7A1F-5249-4FC9-A745-B66E8D14A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40759"/>
          </a:xfrm>
        </p:spPr>
        <p:txBody>
          <a:bodyPr>
            <a:noAutofit/>
          </a:bodyPr>
          <a:lstStyle/>
          <a:p>
            <a:r>
              <a:rPr lang="en-US" sz="54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Brief Overview and Suggested Framework</a:t>
            </a:r>
            <a:b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8A487-2FFF-4A8B-8827-4B51AA62A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67307"/>
            <a:ext cx="9253491" cy="1109709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Jit Kumar Gupta</a:t>
            </a:r>
          </a:p>
          <a:p>
            <a:r>
              <a:rPr lang="en-US" sz="3600" b="1" i="1" dirty="0">
                <a:solidFill>
                  <a:schemeClr val="tx1"/>
                </a:solidFill>
              </a:rPr>
              <a:t>mail- jit.kumar1944@gmail.com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80368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34EB-4F98-465C-9E66-6B2E32E2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6038"/>
          </a:xfrm>
        </p:spPr>
        <p:txBody>
          <a:bodyPr>
            <a:normAutofit fontScale="90000"/>
          </a:bodyPr>
          <a:lstStyle/>
          <a:p>
            <a:r>
              <a:rPr lang="en-US" sz="44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2A5B-BA65-4E41-B7B3-03BB5C3A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1269507"/>
            <a:ext cx="7708715" cy="563909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in majority of developing nations suffers from;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large disconnect between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treatment  provided and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 required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lack of well defined systems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lack of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standardization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--lack of quality manpower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lack of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medicine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management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authentic documentation of;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 rational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care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 treatment of diseases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lack of  transparency in treatment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absence of well defined procedures/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processes/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 of healthcare,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 quality treatment and diagnosis etc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sector suffers from subjectivity</a:t>
            </a:r>
            <a:r>
              <a:rPr lang="en-I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I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largely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driven more  by;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whims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fancies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  attending / treating doctor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-Having minimum accountability </a:t>
            </a:r>
          </a:p>
          <a:p>
            <a:pPr marL="0" marR="360045" lvl="0" indent="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94860-B552-45F9-9D68-068433AF03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7806" y="1468746"/>
            <a:ext cx="3764194" cy="508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43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34EB-4F98-465C-9E66-6B2E32E2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6038"/>
          </a:xfrm>
        </p:spPr>
        <p:txBody>
          <a:bodyPr>
            <a:normAutofit fontScale="90000"/>
          </a:bodyPr>
          <a:lstStyle/>
          <a:p>
            <a:r>
              <a:rPr lang="en-US" sz="44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2A5B-BA65-4E41-B7B3-03BB5C3A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39"/>
            <a:ext cx="7589606" cy="5532559"/>
          </a:xfrm>
        </p:spPr>
        <p:txBody>
          <a:bodyPr>
            <a:normAutofit fontScale="85000" lnSpcReduction="10000"/>
          </a:bodyPr>
          <a:lstStyle/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healthcare spaces requires specialized knowledge and expertise.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 Design has  power to;</a:t>
            </a:r>
          </a:p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positively impact operational efficiency of   hospital</a:t>
            </a:r>
          </a:p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rendering quality services</a:t>
            </a:r>
          </a:p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increasing operational efficiency</a:t>
            </a:r>
          </a:p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minimizing cost of healthcare</a:t>
            </a:r>
          </a:p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curing patients speedily</a:t>
            </a:r>
          </a:p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generating less waste</a:t>
            </a:r>
          </a:p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minimizing operational cost/life cycle cost of  built environment</a:t>
            </a:r>
          </a:p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Rational Healthcare planning suffering due to;</a:t>
            </a:r>
          </a:p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Low availability of trained manpower</a:t>
            </a:r>
          </a:p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having knowledge and understanding of designing  hospital spaces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Architectural Design brief rarely prepared professionally, leading to;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emergence of large gaps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--between vision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reality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design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operations of healthcare institutions.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design generally based on;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individual approach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 team based approach  leading to;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mismatch between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perceived reality and ground reality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94860-B552-45F9-9D68-068433AF03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7806" y="1468746"/>
            <a:ext cx="3764194" cy="508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17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34EB-4F98-465C-9E66-6B2E32E2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6038"/>
          </a:xfrm>
        </p:spPr>
        <p:txBody>
          <a:bodyPr>
            <a:normAutofit fontScale="90000"/>
          </a:bodyPr>
          <a:lstStyle/>
          <a:p>
            <a:r>
              <a:rPr lang="en-US" sz="44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2A5B-BA65-4E41-B7B3-03BB5C3A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7589606" cy="5639091"/>
          </a:xfrm>
        </p:spPr>
        <p:txBody>
          <a:bodyPr>
            <a:normAutofit/>
          </a:bodyPr>
          <a:lstStyle/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Majority of healthcare buildings;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 rationally designed spaces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leading to operational inefficiencies,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cost intensiveness, 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--causing stress for;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doctors and patients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making healthcare expensive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time consuming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Majority of designers have;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little knowledge/experience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understanding of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complexity of operations of healthcare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IN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IN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leading to creating institutions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IN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 to perform, reform/deliver.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 healthcare spaces designed;</a:t>
            </a: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without much research/ understanding and</a:t>
            </a: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 consultation with users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stakeholders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94860-B552-45F9-9D68-068433AF03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7806" y="1468746"/>
            <a:ext cx="3764194" cy="508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48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34EB-4F98-465C-9E66-6B2E32E2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6038"/>
          </a:xfrm>
        </p:spPr>
        <p:txBody>
          <a:bodyPr>
            <a:normAutofit fontScale="90000"/>
          </a:bodyPr>
          <a:lstStyle/>
          <a:p>
            <a:r>
              <a:rPr lang="en-US" sz="44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2A5B-BA65-4E41-B7B3-03BB5C3A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241"/>
            <a:ext cx="7589606" cy="5692357"/>
          </a:xfrm>
        </p:spPr>
        <p:txBody>
          <a:bodyPr>
            <a:normAutofit fontScale="92500" lnSpcReduction="10000"/>
          </a:bodyPr>
          <a:lstStyle/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limited number of  institutions;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imparting dedicated course in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planning, designing, operation, management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provision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healthcare services,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hospital design remains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largely an  ignored subject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compared to its role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importance for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individuals, communities, states/ nations.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ack of knowledge/understanding  of;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operational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functional domain,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healthcare spaces being  designed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merely as built spaces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--– not spaces for healing, care ,love , affection, stress busters, support 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privatization/numerous options  now being available,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there has never been need for according a greater priority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placed on  evolving  appropriate hospital designs  for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creating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safe, clean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peaceful healing environment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Recurring pandemics-Covid 19 -reinforced  need/urgency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of creating Quality healthcare spaces to deal with such calamities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94860-B552-45F9-9D68-068433AF03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7806" y="1468746"/>
            <a:ext cx="3764194" cy="508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01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72A5-B6D8-42DC-BDD7-1357F7A2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B4D1-A24B-4504-A1F6-09C7D2D7F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 </a:t>
            </a:r>
            <a:r>
              <a:rPr lang="en-US" sz="6600" b="1" dirty="0"/>
              <a:t>Planning and Designing Healthcare  Institutions- Issues</a:t>
            </a:r>
          </a:p>
        </p:txBody>
      </p:sp>
    </p:spTree>
    <p:extLst>
      <p:ext uri="{BB962C8B-B14F-4D97-AF65-F5344CB8AC3E}">
        <p14:creationId xmlns:p14="http://schemas.microsoft.com/office/powerpoint/2010/main" val="2102818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34EB-4F98-465C-9E66-6B2E32E2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6038"/>
          </a:xfrm>
        </p:spPr>
        <p:txBody>
          <a:bodyPr>
            <a:normAutofit fontScale="90000"/>
          </a:bodyPr>
          <a:lstStyle/>
          <a:p>
            <a:r>
              <a:rPr lang="en-US" sz="44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</a:t>
            </a:r>
            <a:r>
              <a:rPr lang="en-US" sz="44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2A5B-BA65-4E41-B7B3-03BB5C3A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241"/>
            <a:ext cx="6885373" cy="5692357"/>
          </a:xfrm>
        </p:spPr>
        <p:txBody>
          <a:bodyPr>
            <a:normAutofit fontScale="92500" lnSpcReduction="20000"/>
          </a:bodyPr>
          <a:lstStyle/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Major issues facing  healthcare institutions recognized as;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-Quality of Patient care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Management of Patients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Management of Visitors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--Q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uality of services provided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Management of services provided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Managing  effectively Core / Peripheral services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Reducing Cost involved in Healthcare,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-Reducing time involved in Patient cure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 Addressing 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nvironmental issues,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 Minimizing infection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Managing Waste- 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romoting cleanliness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Way finding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-Creating Enabling environment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-Reducing stress of Healthcare  staff/Patients/ Families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Planning, Designing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Management of hospitals,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-Managing traffic--  persons/visitors/patients/Parking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Managing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Upkeep of building/services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 Lack of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Safety,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 Lack of  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ecurity,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Lack of V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isibility etc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52E22-C26A-4B41-BC51-3ACEE37BD5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6221" y="1376039"/>
            <a:ext cx="4462306" cy="5228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775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34EB-4F98-465C-9E66-6B2E32E2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6038"/>
          </a:xfrm>
        </p:spPr>
        <p:txBody>
          <a:bodyPr>
            <a:normAutofit fontScale="90000"/>
          </a:bodyPr>
          <a:lstStyle/>
          <a:p>
            <a:r>
              <a:rPr lang="en-US" sz="44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</a:t>
            </a:r>
            <a:r>
              <a:rPr lang="en-US" sz="44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2A5B-BA65-4E41-B7B3-03BB5C3A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4" y="1278384"/>
            <a:ext cx="6711518" cy="5630214"/>
          </a:xfrm>
        </p:spPr>
        <p:txBody>
          <a:bodyPr>
            <a:normAutofit/>
          </a:bodyPr>
          <a:lstStyle/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High Cost-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Healthcare institutions remain  most cost intensive- unaffordable for majority of users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of services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offered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vary to a large extent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remains an issue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Intensive/time inefficient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-In absence of patient care support at home-healthcare always involve lot of time for patient / family/ doctors- with major time used in non-medical procedure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 Quality  of treatment-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standardization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Stressful Refuge-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-Healthcare institutions- spaces of stressful refuge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Labour Intensive—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a labor-intensive industry-Doctors/staff  - highly skilled/ highly paid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ccounting for 60 to 75% of hospital expenses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rate of attrition- among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healthcare personnel's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52E22-C26A-4B41-BC51-3ACEE37BD5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6221" y="1376039"/>
            <a:ext cx="4462306" cy="5228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39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34EB-4F98-465C-9E66-6B2E32E2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6038"/>
          </a:xfrm>
        </p:spPr>
        <p:txBody>
          <a:bodyPr>
            <a:normAutofit fontScale="90000"/>
          </a:bodyPr>
          <a:lstStyle/>
          <a:p>
            <a:r>
              <a:rPr lang="en-US" sz="44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</a:t>
            </a:r>
            <a:r>
              <a:rPr lang="en-US" sz="44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2A5B-BA65-4E41-B7B3-03BB5C3A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241"/>
            <a:ext cx="5944340" cy="5692357"/>
          </a:xfrm>
        </p:spPr>
        <p:txBody>
          <a:bodyPr>
            <a:normAutofit/>
          </a:bodyPr>
          <a:lstStyle/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ife-cycle cost-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cost calculated on 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 term basis rather than long term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--Healthcare institutions largely unsustainable-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consuming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large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energy, water, chemicals etc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--Healthcare institutions-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generators of waste,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carbon footprints-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institutions- responsible for generating large carbon footprints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oor waste management 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spaces generally remain --dirty/filthy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0045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spaces Storehouse of  major infections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Generally un-friendly--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Healthcare spaces generally un-friendly to professional patient management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Flexibility-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-Healthcare  demands--High degree of  inbuilt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operational  flexibility --</a:t>
            </a:r>
            <a:r>
              <a:rPr lang="en-IN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dealing effectively/efficiently with Disasters- manmade/natural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15D69-A714-413A-81D2-1F34A5826D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2338" y="1482571"/>
            <a:ext cx="5184558" cy="5157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497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34EB-4F98-465C-9E66-6B2E32E2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6038"/>
          </a:xfrm>
        </p:spPr>
        <p:txBody>
          <a:bodyPr>
            <a:normAutofit fontScale="90000"/>
          </a:bodyPr>
          <a:lstStyle/>
          <a:p>
            <a:r>
              <a:rPr lang="en-US" sz="44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</a:t>
            </a:r>
            <a:r>
              <a:rPr lang="en-US" sz="44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2A5B-BA65-4E41-B7B3-03BB5C3A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241"/>
            <a:ext cx="6041994" cy="5692357"/>
          </a:xfrm>
        </p:spPr>
        <p:txBody>
          <a:bodyPr>
            <a:normAutofit/>
          </a:bodyPr>
          <a:lstStyle/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L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iterature on designing--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Healthcare largely suffers from absence 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literature on designing  healthcare related  spaces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Irrational Bye-laws-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-Limitation imposed by-Rigidity of Local bye-laws/Zoning Regulations-- due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  needs of healthcare buildings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Standardization --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 designing suffers from lack of standardization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Delayed projects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involving cost-overrun/time over-run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usability of built spaces-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large proportion of  built space going under circulation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0045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large 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–Using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onventional source of energy</a:t>
            </a:r>
          </a:p>
          <a:p>
            <a:pPr marR="360045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Limited use of Technology– Major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processes, procedures- both medical/non-medical --human operated with low efficiency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C37CA-13E5-4631-BA7D-BAF2EFD8F8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9274" y="1376039"/>
            <a:ext cx="5462726" cy="4634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74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DFE6-C410-41A7-9284-09E560DD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1942"/>
            <a:ext cx="8596668" cy="1445829"/>
          </a:xfrm>
        </p:spPr>
        <p:txBody>
          <a:bodyPr>
            <a:normAutofit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D348E-682F-44FD-A948-069FE6A72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3693"/>
            <a:ext cx="5418666" cy="4971495"/>
          </a:xfrm>
        </p:spPr>
        <p:txBody>
          <a:bodyPr>
            <a:normAutofit fontScale="92500"/>
          </a:bodyPr>
          <a:lstStyle/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3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Parking</a:t>
            </a:r>
            <a:r>
              <a:rPr lang="en-US" sz="23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—Major problem of parking vehicles  -- Visitors/staff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of Way-finding-- </a:t>
            </a:r>
            <a:r>
              <a:rPr lang="en-US" sz="23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both patients/ visitors- causing delay/wastage of time/  inconvenience 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Injury suffered– to patients- </a:t>
            </a:r>
            <a:r>
              <a:rPr lang="en-US" sz="23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shifting /movement – horizontal/ vertical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Mixing of indoor </a:t>
            </a:r>
            <a:r>
              <a:rPr lang="en-US" sz="23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outdoor patients</a:t>
            </a:r>
            <a:r>
              <a:rPr lang="en-US" sz="23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public </a:t>
            </a:r>
            <a:r>
              <a:rPr lang="en-US" sz="23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Managing Visitors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Patient</a:t>
            </a:r>
            <a:r>
              <a:rPr lang="en-US" sz="23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Management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Managing </a:t>
            </a:r>
            <a:r>
              <a:rPr lang="en-US" sz="23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3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maintaining public utilities /toilets/public services</a:t>
            </a:r>
            <a:r>
              <a:rPr lang="en-US" sz="23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etc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0045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693E6-F96B-4C47-B769-844E0B1E84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4268" y="1473694"/>
            <a:ext cx="5788240" cy="4083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3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72A5-B6D8-42DC-BDD7-1357F7A2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B4D1-A24B-4504-A1F6-09C7D2D7F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070348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</a:t>
            </a:r>
            <a:r>
              <a:rPr lang="en-US" sz="6600" b="1" dirty="0"/>
              <a:t>Planning and Designing Healthcare  Institutions-Introduction</a:t>
            </a:r>
          </a:p>
        </p:txBody>
      </p:sp>
    </p:spTree>
    <p:extLst>
      <p:ext uri="{BB962C8B-B14F-4D97-AF65-F5344CB8AC3E}">
        <p14:creationId xmlns:p14="http://schemas.microsoft.com/office/powerpoint/2010/main" val="2035558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DFE6-C410-41A7-9284-09E560DD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1942"/>
            <a:ext cx="8596668" cy="1445829"/>
          </a:xfrm>
        </p:spPr>
        <p:txBody>
          <a:bodyPr>
            <a:normAutofit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D348E-682F-44FD-A948-069FE6A72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1473693"/>
            <a:ext cx="5788240" cy="5282213"/>
          </a:xfrm>
        </p:spPr>
        <p:txBody>
          <a:bodyPr>
            <a:normAutofit fontScale="25000" lnSpcReduction="20000"/>
          </a:bodyPr>
          <a:lstStyle/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Involvin</a:t>
            </a: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Families—</a:t>
            </a: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involvement/ dependence on</a:t>
            </a:r>
            <a:r>
              <a:rPr lang="en-US" sz="80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families in managing patients-causing congestion/mismanagement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/ Positioning of patient wards</a:t>
            </a:r>
            <a:r>
              <a:rPr lang="en-US" sz="80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/operation theatres/doctors/ nursing stations 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Managing 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related services</a:t>
            </a:r>
            <a:r>
              <a:rPr lang="en-US" sz="80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gasses/equipment etc 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Testing—</a:t>
            </a:r>
            <a:r>
              <a:rPr lang="en-US" sz="80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80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Sending samples/ sourcing test reports 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Sourcing Medicines </a:t>
            </a:r>
            <a:r>
              <a:rPr lang="en-US" sz="80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involvement of families/visitors in p</a:t>
            </a:r>
            <a:r>
              <a:rPr lang="en-US" sz="80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rocuring medicines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0045" lvl="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Eating Spaces-</a:t>
            </a: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-Absence of quality eating spaces</a:t>
            </a:r>
            <a:endParaRPr lang="en-US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0045" lvl="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lost in  travelling—</a:t>
            </a: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lost for Doctors/staff  during patient care/ treatment</a:t>
            </a:r>
          </a:p>
          <a:p>
            <a:pPr marR="360045" lvl="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due to inappropriate location of essential services/equipment</a:t>
            </a:r>
          </a:p>
          <a:p>
            <a:pPr marR="360045" lvl="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3800" dirty="0">
              <a:solidFill>
                <a:srgbClr val="1E1E1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0045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693E6-F96B-4C47-B769-844E0B1E84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4268" y="1473694"/>
            <a:ext cx="5788240" cy="4083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443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DFE6-C410-41A7-9284-09E560DD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1942"/>
            <a:ext cx="8596668" cy="1445829"/>
          </a:xfrm>
        </p:spPr>
        <p:txBody>
          <a:bodyPr>
            <a:normAutofit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D348E-682F-44FD-A948-069FE6A72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1473693"/>
            <a:ext cx="5859262" cy="5384307"/>
          </a:xfrm>
        </p:spPr>
        <p:txBody>
          <a:bodyPr>
            <a:normAutofit fontScale="25000" lnSpcReduction="20000"/>
          </a:bodyPr>
          <a:lstStyle/>
          <a:p>
            <a:pPr marR="360045" algn="just">
              <a:lnSpc>
                <a:spcPct val="107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Disconnect with Nature-  </a:t>
            </a: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wards - poorly planned-- without outside view- creating problems of early recovery</a:t>
            </a:r>
          </a:p>
          <a:p>
            <a:pPr marR="360045" lvl="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Good Landscape- Plan- Providing/ </a:t>
            </a: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open spaces- remain low priority within hospitals</a:t>
            </a:r>
          </a:p>
          <a:p>
            <a:pPr marR="360045" lvl="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Poor Daylighting- </a:t>
            </a: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hospital spaces  dingy/poorly lit - creating an atmosphere of depression</a:t>
            </a:r>
          </a:p>
          <a:p>
            <a:pPr marR="360045" lvl="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Poorly designed Indoor Spaces-</a:t>
            </a: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Bare / barren Interior spaces -- devoid of any art work /</a:t>
            </a:r>
            <a:r>
              <a:rPr lang="en-US" sz="8000" dirty="0" err="1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create psychological issues for patients/visitors/staff working in hospitals</a:t>
            </a:r>
          </a:p>
          <a:p>
            <a:pPr marR="360045" lvl="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Poor Indoor Air Quality–</a:t>
            </a: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Indoor air quality- rarely monitored in - wards/ patient related area- </a:t>
            </a:r>
            <a:r>
              <a:rPr lang="en-US" sz="8000" dirty="0" err="1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causingproblems</a:t>
            </a: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infections / late recovery </a:t>
            </a:r>
          </a:p>
          <a:p>
            <a:pPr marR="360045" lvl="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Managing  Visitors-  for </a:t>
            </a: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reducing  pressure on hospital spaces/staff</a:t>
            </a:r>
          </a:p>
          <a:p>
            <a:pPr marR="360045" lvl="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8000" dirty="0">
              <a:solidFill>
                <a:srgbClr val="1E1E1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045" lvl="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8000" dirty="0">
              <a:solidFill>
                <a:srgbClr val="1E1E1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0045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693E6-F96B-4C47-B769-844E0B1E84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4268" y="1473693"/>
            <a:ext cx="5788240" cy="4643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089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DFE6-C410-41A7-9284-09E560DD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1942"/>
            <a:ext cx="8596668" cy="1445829"/>
          </a:xfrm>
        </p:spPr>
        <p:txBody>
          <a:bodyPr>
            <a:normAutofit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D348E-682F-44FD-A948-069FE6A72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1349407"/>
            <a:ext cx="6119346" cy="5877016"/>
          </a:xfrm>
        </p:spPr>
        <p:txBody>
          <a:bodyPr>
            <a:normAutofit fontScale="40000" lnSpcReduction="20000"/>
          </a:bodyPr>
          <a:lstStyle/>
          <a:p>
            <a:pPr marR="360045" algn="just">
              <a:lnSpc>
                <a:spcPct val="107000"/>
              </a:lnSpc>
              <a:spcBef>
                <a:spcPts val="0"/>
              </a:spcBef>
            </a:pPr>
            <a:r>
              <a:rPr lang="en-US" sz="45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Poor Signages–</a:t>
            </a:r>
            <a:r>
              <a:rPr lang="en-US" sz="45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Way finding for new visitors/patients  major issue-- causing undue stress on  visitors/patient/staff</a:t>
            </a:r>
          </a:p>
          <a:p>
            <a:pPr marR="360045" algn="just">
              <a:lnSpc>
                <a:spcPct val="107000"/>
              </a:lnSpc>
              <a:spcBef>
                <a:spcPts val="0"/>
              </a:spcBef>
            </a:pPr>
            <a:r>
              <a:rPr lang="en-US" sz="45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Safety/Security- </a:t>
            </a:r>
            <a:r>
              <a:rPr lang="en-US" sz="45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patients, hospital staff / property --  major issue.</a:t>
            </a:r>
          </a:p>
          <a:p>
            <a:pPr marR="360045" algn="just">
              <a:lnSpc>
                <a:spcPct val="107000"/>
              </a:lnSpc>
              <a:spcBef>
                <a:spcPts val="0"/>
              </a:spcBef>
            </a:pPr>
            <a:r>
              <a:rPr lang="en-US" sz="45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Inadequate Public Amenities- </a:t>
            </a:r>
            <a:r>
              <a:rPr lang="en-US" sz="45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both in quantity/quality/adequacy/positioning-causes undue concern for visitors/users</a:t>
            </a:r>
          </a:p>
          <a:p>
            <a:pPr marR="360045" algn="just">
              <a:lnSpc>
                <a:spcPct val="107000"/>
              </a:lnSpc>
              <a:spcBef>
                <a:spcPts val="0"/>
              </a:spcBef>
            </a:pPr>
            <a:r>
              <a:rPr lang="en-US" sz="45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Limited use of ICT/Tele- Medicine - </a:t>
            </a:r>
            <a:r>
              <a:rPr lang="en-US" sz="45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problems of operational inefficiencies</a:t>
            </a:r>
          </a:p>
          <a:p>
            <a:pPr marL="0" marR="360045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5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--in  functioning/operation of healthcare systems</a:t>
            </a:r>
          </a:p>
          <a:p>
            <a:pPr marL="0" marR="360045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5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-- promoting rush of people/patients visiting    hospitals </a:t>
            </a:r>
          </a:p>
          <a:p>
            <a:pPr marL="0" marR="360045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5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-----rational planning /management of patients,</a:t>
            </a:r>
          </a:p>
          <a:p>
            <a:pPr marL="0" marR="360045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5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--   </a:t>
            </a:r>
            <a:r>
              <a:rPr lang="en-US" sz="4500" dirty="0" err="1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personnels</a:t>
            </a:r>
            <a:r>
              <a:rPr lang="en-US" sz="45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be  deployed on daily basis.</a:t>
            </a:r>
          </a:p>
          <a:p>
            <a:pPr marR="360045" algn="just">
              <a:lnSpc>
                <a:spcPct val="107000"/>
              </a:lnSpc>
              <a:spcBef>
                <a:spcPts val="0"/>
              </a:spcBef>
            </a:pPr>
            <a:r>
              <a:rPr lang="en-US" sz="45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Planning/placing of essential services in wards- </a:t>
            </a:r>
            <a:r>
              <a:rPr lang="en-US" sz="45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 doctors/staff waste time in duplication of operations/travel</a:t>
            </a:r>
          </a:p>
          <a:p>
            <a:pPr marR="360045" algn="just">
              <a:lnSpc>
                <a:spcPct val="107000"/>
              </a:lnSpc>
              <a:spcBef>
                <a:spcPts val="0"/>
              </a:spcBef>
            </a:pPr>
            <a:r>
              <a:rPr lang="en-US" sz="45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Limited Networking- </a:t>
            </a:r>
            <a:r>
              <a:rPr lang="en-US" sz="45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with/within  staff/patients/ visitors</a:t>
            </a:r>
          </a:p>
          <a:p>
            <a:pPr marL="0" marR="360045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45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leading to operational inefficiencies </a:t>
            </a:r>
          </a:p>
          <a:p>
            <a:pPr marR="360045" algn="just">
              <a:lnSpc>
                <a:spcPct val="107000"/>
              </a:lnSpc>
              <a:spcBef>
                <a:spcPts val="0"/>
              </a:spcBef>
            </a:pPr>
            <a:endParaRPr lang="en-US" sz="3600" b="1" dirty="0">
              <a:solidFill>
                <a:srgbClr val="1E1E1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045" lvl="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8000" dirty="0">
              <a:solidFill>
                <a:srgbClr val="1E1E1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0045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693E6-F96B-4C47-B769-844E0B1E84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6596" y="1473693"/>
            <a:ext cx="5545912" cy="4643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209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72A5-B6D8-42DC-BDD7-1357F7A2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B4D1-A24B-4504-A1F6-09C7D2D7F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 </a:t>
            </a:r>
            <a:r>
              <a:rPr lang="en-US" sz="6600" b="1" dirty="0"/>
              <a:t>Planning and Designing Healthcare  Institutions- Objectives</a:t>
            </a:r>
          </a:p>
        </p:txBody>
      </p:sp>
    </p:spTree>
    <p:extLst>
      <p:ext uri="{BB962C8B-B14F-4D97-AF65-F5344CB8AC3E}">
        <p14:creationId xmlns:p14="http://schemas.microsoft.com/office/powerpoint/2010/main" val="3529471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DFE6-C410-41A7-9284-09E560DD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45" y="-96422"/>
            <a:ext cx="8596668" cy="1445829"/>
          </a:xfrm>
        </p:spPr>
        <p:txBody>
          <a:bodyPr>
            <a:normAutofit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D348E-682F-44FD-A948-069FE6A72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49" y="1003176"/>
            <a:ext cx="8034292" cy="5930283"/>
          </a:xfrm>
        </p:spPr>
        <p:txBody>
          <a:bodyPr>
            <a:normAutofit fontScale="25000" lnSpcReduction="20000"/>
          </a:bodyPr>
          <a:lstStyle/>
          <a:p>
            <a:pPr marL="0" marR="360045" indent="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80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Whole Building Design Guide ( WBDG) states--  </a:t>
            </a: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80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oal of Architectural Planning &amp; Designing of a state of art healthcare institutions –should  revolve around-adopting team based integrated approach -for</a:t>
            </a: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creating, </a:t>
            </a:r>
            <a:r>
              <a:rPr lang="en-US" sz="80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achieving and  promoting;</a:t>
            </a:r>
            <a:endParaRPr lang="en-US" sz="8000" dirty="0">
              <a:solidFill>
                <a:srgbClr val="1E1E1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successful high performance building 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dirty="0">
                <a:solidFill>
                  <a:srgbClr val="1E1E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80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promoting  high </a:t>
            </a:r>
            <a:r>
              <a:rPr lang="en-US" sz="8000" b="1" dirty="0">
                <a:solidFill>
                  <a:srgbClr val="1E1E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ensuring appropriate  </a:t>
            </a:r>
            <a:r>
              <a:rPr lang="en-US" sz="8000" b="1" dirty="0">
                <a:solidFill>
                  <a:srgbClr val="1E1E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aesthetics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 promoting </a:t>
            </a:r>
            <a:r>
              <a:rPr lang="en-US" sz="8000" b="1" dirty="0">
                <a:solidFill>
                  <a:srgbClr val="1E1E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cost-effectiveness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  ensuring functional</a:t>
            </a:r>
            <a:r>
              <a:rPr lang="en-US" sz="8000" b="1" dirty="0">
                <a:solidFill>
                  <a:srgbClr val="1E1E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/operational efficiency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  improving </a:t>
            </a:r>
            <a:r>
              <a:rPr lang="en-US" sz="8000" b="1" dirty="0">
                <a:solidFill>
                  <a:srgbClr val="1E1E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productivity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ensuring </a:t>
            </a:r>
            <a:r>
              <a:rPr lang="en-US" sz="8000" b="1" dirty="0">
                <a:solidFill>
                  <a:srgbClr val="1E1E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security, 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solidFill>
                  <a:srgbClr val="1E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8000" b="1" dirty="0">
                <a:solidFill>
                  <a:srgbClr val="1E1E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providing safe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 and 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 promoting </a:t>
            </a:r>
            <a:r>
              <a:rPr lang="en-US" sz="8000" b="1" dirty="0">
                <a:solidFill>
                  <a:srgbClr val="1E1E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en-US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360045" indent="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8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Healthcare to be effective/efficient-  it must be made </a:t>
            </a:r>
            <a:r>
              <a:rPr lang="en-US" sz="8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Human centric/oriented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Graduating  from Curing to Prevention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Acting </a:t>
            </a:r>
            <a:r>
              <a:rPr lang="en-US" sz="8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8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ellness </a:t>
            </a:r>
            <a:r>
              <a:rPr lang="en-US" sz="8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entres</a:t>
            </a:r>
            <a:endParaRPr lang="en-US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with minimum cost/ affordable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within minimum time frame,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 most supportive/conducive environment</a:t>
            </a:r>
            <a:endParaRPr lang="en-US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0045" lvl="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8000" dirty="0">
              <a:solidFill>
                <a:srgbClr val="1E1E1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0045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10840B-D615-4430-878C-12725CE560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1541" y="1118586"/>
            <a:ext cx="3675355" cy="3195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055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DFE6-C410-41A7-9284-09E560DD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45" y="-96422"/>
            <a:ext cx="8596668" cy="1445829"/>
          </a:xfrm>
        </p:spPr>
        <p:txBody>
          <a:bodyPr>
            <a:normAutofit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D348E-682F-44FD-A948-069FE6A72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8" y="1038687"/>
            <a:ext cx="7311104" cy="5819313"/>
          </a:xfrm>
        </p:spPr>
        <p:txBody>
          <a:bodyPr>
            <a:normAutofit fontScale="25000" lnSpcReduction="20000"/>
          </a:bodyPr>
          <a:lstStyle/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 of Architectural design should be on;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dynamic, ever- evolving, devolving, innovative, healthy , pleasant  built environment </a:t>
            </a:r>
            <a:endParaRPr lang="en-US" sz="7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 patient-centric-  pleasant, healthy &amp; healing environment 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Integrating family into  patient  care/ experience </a:t>
            </a:r>
            <a:endParaRPr lang="en-US" sz="7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supportive/empowering  work environment - for  patient/staff</a:t>
            </a: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Making healthcare universally accessible, cost-effective and  time efficient</a:t>
            </a:r>
            <a:endParaRPr lang="en-US" sz="7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Creating secure </a:t>
            </a:r>
            <a:r>
              <a:rPr lang="en-US" sz="8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 built environment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protecting occupants </a:t>
            </a:r>
            <a:r>
              <a:rPr lang="en-US" sz="8000" b="1" dirty="0">
                <a:solidFill>
                  <a:srgbClr val="1E1E1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80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assets from man-made and natural hazards</a:t>
            </a:r>
            <a:r>
              <a:rPr lang="en-US" sz="6000" b="1" dirty="0">
                <a:solidFill>
                  <a:srgbClr val="1E1E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Green Hospital-using nature 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elements</a:t>
            </a:r>
            <a:endParaRPr lang="en-US" sz="7200" b="1" dirty="0">
              <a:solidFill>
                <a:srgbClr val="1E1E1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0045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sustainable built environment through </a:t>
            </a:r>
            <a:endParaRPr lang="en-US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0045" indent="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Optimizing site potential</a:t>
            </a:r>
            <a:endParaRPr lang="en-US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Times New Roman" panose="02020603050405020304" pitchFamily="18" charset="0"/>
              <a:buChar char="-"/>
            </a:pP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Promoting energy efficiency</a:t>
            </a:r>
            <a:endParaRPr lang="en-US" sz="7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0045" lvl="0" indent="-34290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Times New Roman" panose="02020603050405020304" pitchFamily="18" charset="0"/>
              <a:buChar char="-"/>
            </a:pP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Protecting </a:t>
            </a:r>
            <a:r>
              <a:rPr lang="en-US" sz="8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conserving water</a:t>
            </a:r>
            <a:endParaRPr lang="en-US" sz="7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0045" lvl="0" indent="-34290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Times New Roman" panose="02020603050405020304" pitchFamily="18" charset="0"/>
              <a:buChar char="-"/>
            </a:pP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Optimizing built space </a:t>
            </a:r>
            <a:r>
              <a:rPr lang="en-US" sz="8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use</a:t>
            </a:r>
            <a:endParaRPr lang="en-US" sz="7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0045" lvl="0" indent="-34290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Times New Roman" panose="02020603050405020304" pitchFamily="18" charset="0"/>
              <a:buChar char="-"/>
            </a:pP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Enhancing indoor air quality</a:t>
            </a:r>
            <a:endParaRPr lang="en-US" sz="7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0045" lvl="0" indent="-34290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Times New Roman" panose="02020603050405020304" pitchFamily="18" charset="0"/>
              <a:buChar char="-"/>
            </a:pP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Optimizing operational </a:t>
            </a:r>
            <a:r>
              <a:rPr lang="en-US" sz="8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maintenance problems</a:t>
            </a:r>
            <a:endParaRPr lang="en-US" sz="7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045" lvl="0" algn="just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8000" dirty="0">
              <a:solidFill>
                <a:srgbClr val="1E1E1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0045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CE826-525C-4581-87BE-3101E91C83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3472" y="1497330"/>
            <a:ext cx="4388528" cy="4686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930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72A5-B6D8-42DC-BDD7-1357F7A2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B4D1-A24B-4504-A1F6-09C7D2D7F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 </a:t>
            </a:r>
            <a:r>
              <a:rPr lang="en-US" sz="6600" b="1" dirty="0"/>
              <a:t>Planning and Designing Healthcare  Institutions- Design Approach</a:t>
            </a:r>
          </a:p>
        </p:txBody>
      </p:sp>
    </p:spTree>
    <p:extLst>
      <p:ext uri="{BB962C8B-B14F-4D97-AF65-F5344CB8AC3E}">
        <p14:creationId xmlns:p14="http://schemas.microsoft.com/office/powerpoint/2010/main" val="1499078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5310"/>
            <a:ext cx="8596668" cy="1233995"/>
          </a:xfrm>
        </p:spPr>
        <p:txBody>
          <a:bodyPr/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Approach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40826-9550-44E3-94E0-B5F0015B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6" y="1322772"/>
            <a:ext cx="7324078" cy="5610688"/>
          </a:xfrm>
        </p:spPr>
        <p:txBody>
          <a:bodyPr>
            <a:normAutofit fontScale="92500" lnSpcReduction="10000"/>
          </a:bodyPr>
          <a:lstStyle/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ospital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an industrial space/ office space/ a hotel-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Need designing  differently --with care, caution, dedication, understanding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Based on detailed study/in-depth analysis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--for creating  supportive spaces for--users /operators</a:t>
            </a: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patients/ doctors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involves large building typologies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varying in scale, size, operations, intent, contents </a:t>
            </a: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manpower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small clinics to large/complex/costly, teaching  research hospitals-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having distinct space/patient/staff /operational requirements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architecture  very  complex/complicated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when extracting  brief describing  requirements of  buildings</a:t>
            </a:r>
            <a:r>
              <a:rPr lang="en-US" sz="1800" b="1" dirty="0">
                <a:solidFill>
                  <a:srgbClr val="0019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Architectural Design major </a:t>
            </a: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determinant for 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providing state of art healthcare;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improving quality of patient care;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--empowering staff/patients;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increasing operational productivity /efficiency ; 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reducing staffing needs and</a:t>
            </a:r>
          </a:p>
          <a:p>
            <a:pPr marL="342900" marR="360045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improving  bottom line of institution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F94E9-1E28-4365-98D7-69A329D87B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5716" y="2089568"/>
            <a:ext cx="4992210" cy="3272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230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5310"/>
            <a:ext cx="8596668" cy="1233995"/>
          </a:xfrm>
        </p:spPr>
        <p:txBody>
          <a:bodyPr/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Approach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40826-9550-44E3-94E0-B5F0015B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1650"/>
            <a:ext cx="7126138" cy="5038079"/>
          </a:xfrm>
        </p:spPr>
        <p:txBody>
          <a:bodyPr>
            <a:normAutofit fontScale="92500" lnSpcReduction="10000"/>
          </a:bodyPr>
          <a:lstStyle/>
          <a:p>
            <a:pPr marL="0" marR="360045" indent="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Adopting Team Based Approach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0045" indent="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Enabling innovation in patient care;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0045" indent="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promoting  quick healing- involving natural light, colors, and art;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360045" indent="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Driving efficiencies- through smart design/ simplifying  staff work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60045" indent="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for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welcoming, caring, comfort, compassion, commitment to patient well- being / safety.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2.Making hospitals- patient-care centric/ Design for comfort/care --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Providing  quality/state of art healthcare services at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 affordable cost</a:t>
            </a:r>
          </a:p>
          <a:p>
            <a:pPr marL="0" marR="360045" indent="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Designing Green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using nature/ natural elements/ resources for passive  design strategy- reducing use of water/energy up to 50% - minimizing infections</a:t>
            </a:r>
          </a:p>
          <a:p>
            <a:pPr marL="0" marR="360045" indent="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Designing with Orientation-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 optimum use of site orientation/ air-flow based on climate zone </a:t>
            </a:r>
            <a:endParaRPr lang="en-US" sz="1800" dirty="0">
              <a:solidFill>
                <a:srgbClr val="1E1E1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Designing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Compact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to minimize  building footprints, materials , travel,  service network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Smart -by adopting Lean Design Principles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Respecting Site—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with site, site conditions,- retaining /enhancing-  existing physical features, levels, topography, flora &amp; fauna etc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0045" indent="-18034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0045" indent="-180340" algn="just" fontAlgn="base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F94E9-1E28-4365-98D7-69A329D87B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1328" y="2160589"/>
            <a:ext cx="4450672" cy="4009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39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5310"/>
            <a:ext cx="8596668" cy="1233995"/>
          </a:xfrm>
        </p:spPr>
        <p:txBody>
          <a:bodyPr/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Approach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F94E9-1E28-4365-98D7-69A329D87B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1328" y="1701731"/>
            <a:ext cx="4450672" cy="33851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299454"/>
            <a:ext cx="7581530" cy="536323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Designing with Consultation-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Involving all stakeholders/users- Administration, Doctors, Staff, service providers, Patients, Users, Equipment suppliers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Design for Visibility</a:t>
            </a:r>
            <a:r>
              <a:rPr lang="en-US" sz="1800" spc="10" dirty="0">
                <a:solidFill>
                  <a:srgbClr val="67676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Graduating from-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 follows function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 shapes function;  Enhancing</a:t>
            </a:r>
            <a:r>
              <a:rPr lang="en-US" sz="1800" spc="10" dirty="0">
                <a:solidFill>
                  <a:srgbClr val="67676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Visibility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-of patients to staff -- Visibility through patient rooms design.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Designing for Simplification/ Standardization/Quality-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procedures/ processes-- both medical/non-medical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Designing for Integration-</a:t>
            </a:r>
            <a:r>
              <a:rPr lang="en-US" b="1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Moving from </a:t>
            </a:r>
            <a:r>
              <a:rPr lang="en-US" sz="1800" b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siloed to  Integration- </a:t>
            </a:r>
            <a:r>
              <a:rPr lang="en-US" sz="180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closing  gaps between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 activities/action- specialties /staff/operations for;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increasing efficiency,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- advancing quality of care,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improving satisfaction among patients and staff.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--</a:t>
            </a:r>
            <a:r>
              <a:rPr lang="en-US" sz="180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strengthening organization's brand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build greater value into every square foot of space,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--transforming departmental points of view into holistic solution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929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deliver higher return on investment.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E1E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promoting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Multiplicity of  space usage-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Designing cost- effective buildings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–designed/constructed within minimum time span/ minimum cost --without compromising with  quality of buildings.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0045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8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8875039" cy="1154097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Facilities-Introduction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58" y="976544"/>
            <a:ext cx="8682362" cy="5881456"/>
          </a:xfrm>
        </p:spPr>
        <p:txBody>
          <a:bodyPr>
            <a:no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Health-care remains the bona -fide right of every individual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very nation must  provide  cost-effective, affordable, barrier free, hassle free, qualitative, time–efficient and safe,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health care 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all-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its natives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Affordable, timely healthcare remains the greatest challenge for developing / most populated nation having limited resources and with large poverty.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Limited trained manpower and affordability pose large road blocks to healthcare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 population recorded at 1.21 billion in 2011,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India had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1,56,231 Sub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Centres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25,650 PHC and 5,624 CHC on 31st March 2017 -to cater to nation’s health needs) 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3,215 Institutions producing 1,29,926 General Nurse Midwives annually and 777 colleges for Pharmacy (Diploma) with an intake capacity of 46795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existed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31st October, 2017 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23,582 hospitals having 7,10,761 beds existed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country--  19,810 hospitals  in rural area with 2,79,588 beds --and 3,772  in Urban area with 4,31,173 beds.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Medical education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made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rapid growth during  last 26 years-- 476 medical colleges, 313 Dental Colleges for BDS &amp; 249 Dental Colleges for MD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However, limited Architectural/Engineering institutions  exist in country for  imparting education/expertise in  planning, designing , construction of healthcare institutions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DD3CF-15EF-4D5F-86B2-A4F405D7AF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15021" y="2198845"/>
            <a:ext cx="2976979" cy="2691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341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5310"/>
            <a:ext cx="8596668" cy="1233995"/>
          </a:xfrm>
        </p:spPr>
        <p:txBody>
          <a:bodyPr/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Approach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F94E9-1E28-4365-98D7-69A329D87B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1328" y="1701731"/>
            <a:ext cx="4450672" cy="33851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1299454"/>
            <a:ext cx="7767961" cy="5363236"/>
          </a:xfrm>
        </p:spPr>
        <p:txBody>
          <a:bodyPr>
            <a:normAutofit fontScale="92500"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 Looking at Life Cycle Cost--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minimizing   healthcare cost to patient/hospital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Promoting operational efficiency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–for increasing operational productivity /efficiency  of  doctors/paramedical staff -- reducing staffing needs- improving bottom line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Design for Accessibility</a:t>
            </a:r>
            <a:r>
              <a:rPr lang="en-IN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Mobility/Minimizing trave</a:t>
            </a:r>
            <a:r>
              <a:rPr lang="en-IN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doctors/staff/patients to improve  their operational efficiency /productivity</a:t>
            </a:r>
            <a:r>
              <a:rPr lang="en-IN" sz="1800" i="1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Empowering  doctors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para-medical staff- by making design supportive of their day to day operations/ delivery of quality patient care</a:t>
            </a:r>
            <a:r>
              <a:rPr lang="en-IN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Empowering  patients- through--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rationally  designed patient  spaces for  self-sufficiency</a:t>
            </a:r>
            <a:r>
              <a:rPr lang="en-IN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Design Bright-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making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best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of natural daylight in habitable spaces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Design with nature-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using  existing  flora and fauna, creating water bodies, promoting, forests, green spaces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green cover, planting trees, creating  good views 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 Design for Flexibility-Design for Disasters/Emergencies—</a:t>
            </a: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for meeting  any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disasters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 Design with Technology/ Design for Future /-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without changing existing structures</a:t>
            </a:r>
            <a:r>
              <a:rPr lang="en-US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improving patient safety; healthcare delivery; eliminating manual/  handwritten data.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55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5310"/>
            <a:ext cx="8596668" cy="1233995"/>
          </a:xfrm>
        </p:spPr>
        <p:txBody>
          <a:bodyPr/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Approach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F94E9-1E28-4365-98D7-69A329D87B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1328" y="1701731"/>
            <a:ext cx="4450672" cy="33851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9" y="1299454"/>
            <a:ext cx="6513577" cy="5363236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22. Design for Controlling Infection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avoiding dark areas/ poor air, light, ventilation, water seepage, VOC based materials etc</a:t>
            </a:r>
          </a:p>
          <a:p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Designing for Way-finding-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5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 selection/ coordination/  Integration  of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Signage /Finishes/artwork 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improved way-finding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24.Design for Minimization maintenance/ Design for Optimization—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innovative designs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facilitating reduction in maintenance  and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ensuring   optimization of available resources.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03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72A5-B6D8-42DC-BDD7-1357F7A2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B4D1-A24B-4504-A1F6-09C7D2D7F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070348" cy="3880773"/>
          </a:xfrm>
        </p:spPr>
        <p:txBody>
          <a:bodyPr>
            <a:normAutofit fontScale="92500"/>
          </a:bodyPr>
          <a:lstStyle/>
          <a:p>
            <a:r>
              <a:rPr lang="en-US" dirty="0"/>
              <a:t>  </a:t>
            </a:r>
            <a:r>
              <a:rPr lang="en-US" sz="6600" b="1" dirty="0"/>
              <a:t>Planning and Designing Healthcare  Institutions- Procedure for Designing </a:t>
            </a:r>
          </a:p>
        </p:txBody>
      </p:sp>
    </p:spTree>
    <p:extLst>
      <p:ext uri="{BB962C8B-B14F-4D97-AF65-F5344CB8AC3E}">
        <p14:creationId xmlns:p14="http://schemas.microsoft.com/office/powerpoint/2010/main" val="202596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9" y="1299454"/>
            <a:ext cx="6167348" cy="5363236"/>
          </a:xfrm>
        </p:spPr>
        <p:txBody>
          <a:bodyPr>
            <a:norm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Start with a clear Vision, Mission and Objectives by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defining guiding principles for ;</a:t>
            </a:r>
          </a:p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bjectives to be achieved,</a:t>
            </a:r>
          </a:p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--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ature/ quality of services to be rendered </a:t>
            </a:r>
          </a:p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-- Understanding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intended  project purpose,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--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dentifying clearly  goals  </a:t>
            </a:r>
          </a:p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--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reventing  retrofitting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DD3CF-15EF-4D5F-86B2-A4F405D7AF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7950" y="2198845"/>
            <a:ext cx="4261280" cy="2691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324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8875039" cy="1171853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6" y="967666"/>
            <a:ext cx="8158578" cy="5695024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Selecting appropriate site-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-Site critical for  success of  healthcare project.  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actors  need  consideration for defining site must include;</a:t>
            </a:r>
            <a:endParaRPr lang="en-US" sz="6400" dirty="0">
              <a:solidFill>
                <a:schemeClr val="tx1">
                  <a:alpha val="7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to conform to  land-use defined in  Master Plan/ Development Plan/Zonal Plan/Local area Plan </a:t>
            </a:r>
            <a:endParaRPr lang="en-US" sz="6400" dirty="0">
              <a:solidFill>
                <a:schemeClr val="tx1">
                  <a:alpha val="7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Rational  </a:t>
            </a: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Shape </a:t>
            </a: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size-   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optimum utilization of space</a:t>
            </a: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 Avoiding low lying/floodable areas&amp; areas subjected to legal restrictions</a:t>
            </a: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Avoiding area close to t</a:t>
            </a: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polluting industries- present/future</a:t>
            </a:r>
            <a:endParaRPr lang="en-US" sz="6400" b="1" dirty="0">
              <a:solidFill>
                <a:schemeClr val="tx1">
                  <a:alpha val="7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Sourcing Adequate Site Area – 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meet current/ future needs of hospital</a:t>
            </a:r>
            <a:endParaRPr lang="en-US" sz="6400" dirty="0">
              <a:solidFill>
                <a:schemeClr val="tx1">
                  <a:alpha val="7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Affordable Cost of land---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financial viability of  project</a:t>
            </a:r>
            <a:endParaRPr lang="en-US" sz="6400" dirty="0">
              <a:solidFill>
                <a:schemeClr val="tx1">
                  <a:alpha val="7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Good Accessibility-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serving areas- pedestrian/vehicular-mechanized / non- mechanized</a:t>
            </a: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400" dirty="0">
              <a:solidFill>
                <a:schemeClr val="tx1">
                  <a:alpha val="7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Good Visibility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critical for the use/success of  institution</a:t>
            </a: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400" dirty="0">
              <a:solidFill>
                <a:schemeClr val="tx1">
                  <a:alpha val="7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Good Potential for future expansion</a:t>
            </a:r>
            <a:endParaRPr lang="en-US" sz="6400" dirty="0">
              <a:solidFill>
                <a:schemeClr val="tx1">
                  <a:alpha val="7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Proximity to  population served –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Freedom from sources of pollution-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air, nois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water,  traffic nodes</a:t>
            </a:r>
            <a:endParaRPr lang="en-US" sz="6400" dirty="0">
              <a:solidFill>
                <a:schemeClr val="tx1">
                  <a:alpha val="7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Freedom from noise pollution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avoiding sites falling below air funnel/abutting on  highway/ railway track/ close to traffic nodes- bus stand/railways etc</a:t>
            </a:r>
            <a:endParaRPr lang="en-US" sz="6400" dirty="0">
              <a:solidFill>
                <a:schemeClr val="tx1">
                  <a:alpha val="7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Availability of</a:t>
            </a: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city service network–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electrical/water/sewerage/ transportation </a:t>
            </a:r>
            <a:endParaRPr lang="en-US" sz="6400" dirty="0">
              <a:solidFill>
                <a:schemeClr val="tx1">
                  <a:alpha val="7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Freedom from existing encumbrances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heritage/ religious structures.</a:t>
            </a:r>
          </a:p>
          <a:p>
            <a:pPr marL="0" marR="0" indent="-18034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6400" b="1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Freedom from HT </a:t>
            </a:r>
            <a:r>
              <a:rPr lang="en-US" sz="6400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 lines/ gas pipes 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8FB7194-1D74-4DDD-BF89-6A21E3EA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53" y="1686757"/>
            <a:ext cx="3861786" cy="47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72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1299454"/>
            <a:ext cx="7075503" cy="55585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Getting site physically surveyed- showing;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Accurate Site  dimensions</a:t>
            </a:r>
          </a:p>
          <a:p>
            <a:pPr marL="0" indent="0"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Extent of  site boundaries, site angles,</a:t>
            </a:r>
          </a:p>
          <a:p>
            <a:pPr>
              <a:buFontTx/>
              <a:buChar char="-"/>
            </a:pP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Levels/ contours of site,</a:t>
            </a:r>
          </a:p>
          <a:p>
            <a:pPr>
              <a:buFontTx/>
              <a:buChar char="-"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physical features, </a:t>
            </a:r>
          </a:p>
          <a:p>
            <a:pPr>
              <a:buFontTx/>
              <a:buChar char="-"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existing trees/vegetation, </a:t>
            </a:r>
          </a:p>
          <a:p>
            <a:pPr>
              <a:buFontTx/>
              <a:buChar char="-"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city/local service network-- including water, sewer, sanitation, electrical, roads, telecommunication, gas etc;</a:t>
            </a:r>
          </a:p>
          <a:p>
            <a:pPr>
              <a:buFontTx/>
              <a:buChar char="-"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access roads to site including--- dimensions/right of way/carriage way, road berms, pedestrian facility etc</a:t>
            </a:r>
          </a:p>
          <a:p>
            <a:pPr>
              <a:buFontTx/>
              <a:buChar char="-"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Statutory limitations - no building zone/ no construction zone;</a:t>
            </a:r>
          </a:p>
          <a:p>
            <a:pPr>
              <a:buFontTx/>
              <a:buChar char="-"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Height restrictions-  due to defense installation/heritage/ airport/ watershed area/eco-sensitive zone</a:t>
            </a:r>
          </a:p>
          <a:p>
            <a:pPr>
              <a:buFontTx/>
              <a:buChar char="-"/>
            </a:pP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-Load  bearing capacity of site</a:t>
            </a:r>
          </a:p>
          <a:p>
            <a:pPr>
              <a:buFontTx/>
              <a:buChar char="-"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Existing ground water level</a:t>
            </a:r>
          </a:p>
          <a:p>
            <a:pPr>
              <a:buFontTx/>
              <a:buChar char="-"/>
            </a:pP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Position of North</a:t>
            </a:r>
          </a:p>
          <a:p>
            <a:pPr>
              <a:buFontTx/>
              <a:buChar char="-"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-Wind direction</a:t>
            </a:r>
          </a:p>
          <a:p>
            <a:pPr>
              <a:buFontTx/>
              <a:buChar char="-"/>
            </a:pP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-Structures built within/vicinity of site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15A906A-8709-400A-9EE2-85DCDB50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5" y="1429305"/>
            <a:ext cx="4793941" cy="48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29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207363"/>
            <a:ext cx="6791419" cy="5455327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Creating a dedicated team of experts /participatory approach-</a:t>
            </a:r>
          </a:p>
          <a:p>
            <a:pPr marL="0" marR="0" lvl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 to include--</a:t>
            </a:r>
            <a:r>
              <a:rPr lang="en-US" sz="200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Clinical delivery, Technology, Regulatory compliances,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Planning, designing, construction, public health services, electrical, mechanical, fire, safety, structure, landscaping, facilities, equipment supplier , finance, management, healthcare, green buildings, HVAC, human resource, medicine, surgery, art, maintenance, transport and media - bringing together all aspects of healthcare operation for 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establishing  clear governance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formulation </a:t>
            </a:r>
            <a:r>
              <a:rPr lang="en-US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realistic project brief/building program 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estimating funds for  project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ensures rational  project spending- minimizing waste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eliminates duplication/overlapping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completion of project without cost-overrun /time over-run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avoids over-sizing/under-sizing of  systems/service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Optimize /standardize   medical operation/procedures/systems/ operations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81190B0-91B7-4251-AE9C-0F74A8EC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75" y="1606858"/>
            <a:ext cx="4469306" cy="46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16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1180730"/>
            <a:ext cx="6267635" cy="56772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Preparing a Project brief---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Preparing a fine tuned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project  brief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including;</a:t>
            </a:r>
          </a:p>
          <a:p>
            <a:pPr marL="0" indent="0"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scope of project; </a:t>
            </a: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specialties to be provided;</a:t>
            </a: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number of hospital beds to be provided;</a:t>
            </a: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out- patient requirement;</a:t>
            </a:r>
          </a:p>
          <a:p>
            <a:pPr marL="0" indent="0"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emergency  services to be provided with capacity;</a:t>
            </a: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diagnostic services to be deployed;</a:t>
            </a:r>
          </a:p>
          <a:p>
            <a:pPr marL="0" indent="0"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 Administrative requirements; </a:t>
            </a: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Specialty wise- area, doctors, patients, equipment, waiting area details;</a:t>
            </a:r>
          </a:p>
          <a:p>
            <a:pPr marL="0" indent="0"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Out-patient area details,  area details for general waiting/labs/diagnostic/ canteens/eatables</a:t>
            </a:r>
          </a:p>
          <a:p>
            <a:pPr marL="0" indent="0">
              <a:buNone/>
            </a:pP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area for parking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services, storage area,  patients record rooms, total covered area for  project. </a:t>
            </a: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Looking at </a:t>
            </a:r>
            <a:r>
              <a:rPr lang="en-U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space requirement/ norms and standards- prescribed by  statutory/regulatory bodies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3DBB179-BB4A-4FA5-A3BA-F2FED945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92" y="1704513"/>
            <a:ext cx="5152008" cy="475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85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8" y="1299454"/>
            <a:ext cx="7161647" cy="5363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Study and Evaluation of Zoning Regulations &amp; Building By-laws;</a:t>
            </a:r>
          </a:p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Before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starting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design exercise 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Architect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must  study/understand/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evaluate applicable-   Zoning Regulations / Building Bye-laws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the site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--assessing whether project brief falls within  scope of permissible building regulations or needs a change.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Study   must  involve;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--permissibility  of  site as per master plan/development plan/zonal plan;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permissible  site coverage 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Total permissible coverage on plot;   floor area ratio;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setbacks on all sides;  permissible height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number of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storeys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permitted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Statutory permissions required- Airport authority, Environment, Forest, National Highway Authority</a:t>
            </a:r>
          </a:p>
          <a:p>
            <a:pPr marL="0" indent="0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parking  requirements--norms and standards;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fire safety provisions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ED81817-ADFA-4F34-9600-24321ADC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18" y="1518082"/>
            <a:ext cx="4566081" cy="414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63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9" y="1299454"/>
            <a:ext cx="7454610" cy="5363236"/>
          </a:xfrm>
        </p:spPr>
        <p:txBody>
          <a:bodyPr>
            <a:normAutofit fontScale="85000" lnSpcReduction="10000"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Designing the workflow Chart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 maladies in designing hospitals occurs;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Architects directly starts with designing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 components.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causing staff to adjust their workflows in order to “make it work.”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Building  new facility provides a tremendous opportunity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re-evaluate/ rationalize existing workflows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optimize  flow of patients,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staff, equipment and materials. 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efore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preparing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architectural designing 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-- work with an improvement team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redesigning workflow processes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learn  lessons  from existing facilities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stimulate new ideas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providing best experience for patients, families, and staff.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B60D86-82DC-4BDE-A411-A3CA33B28E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4190" y="1775533"/>
            <a:ext cx="4077810" cy="4394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00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8875039" cy="1082351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Facilities-Introduction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4" y="1007706"/>
            <a:ext cx="9261736" cy="5850294"/>
          </a:xfrm>
        </p:spPr>
        <p:txBody>
          <a:bodyPr>
            <a:no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per studies made-- India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becoming  most populated country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globally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population of 1.4 billion by 2030 and1.6 billion by the year 2050.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Urban population estimated to be 600 million in 2030 and 800 million in 2050 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Considering  rapid growth in population/ massive urbanization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India will need -large number of healthcare institutions across nation, covering all villages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centres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Accordingly well-designed framework,  supported by quality manpower ,needs to be prepared-- for creating state of art planned / designed healthcare  institutions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help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save enormous resources 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making nation healthy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more productive.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these institutions need to be planned/designed as;</a:t>
            </a: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--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zero-energy zero-water and  zero-waste institution</a:t>
            </a: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--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make them not only sustainable</a:t>
            </a: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-</a:t>
            </a: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but also to help in changing the context of healthcare culture</a:t>
            </a:r>
          </a:p>
          <a:p>
            <a:pPr marL="0" indent="0">
              <a:buNone/>
            </a:pPr>
            <a:r>
              <a:rPr lang="en-US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-- from Curative to Preventive while acting as wellness centers with focus on human welfare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achieve the objective-- Government should launch specialized courses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 planning, designing, construction / management of Healthcare institutions -- in all IITs/SPAs/NITs/AIMS/ in Healthcare- to create quality resource persons/professionals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DD3CF-15EF-4D5F-86B2-A4F405D7AF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1230" y="2163334"/>
            <a:ext cx="2530770" cy="2691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02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6" y="1154097"/>
            <a:ext cx="7794594" cy="5508593"/>
          </a:xfrm>
        </p:spPr>
        <p:txBody>
          <a:bodyPr>
            <a:normAutofit fontScale="85000" lnSpcReduction="20000"/>
          </a:bodyPr>
          <a:lstStyle/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Carryout Site Suitability Analysis/Use Zoning /Site Planning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determine most appropriate area of site for;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positioning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buildings,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areas suitable for parking / landscaping/ services/ housing the staff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Looking at orientation/ entry and exit permitted,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prevailing wind direction, availability of service network, levels 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 existing flora and fauna, 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shape and size of site, 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soil bearing capacity,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--using  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lying areas  for landscaping or parking/creating a basement under the buildings.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--Positioning  Emergency areas commanding visibility/ direct access from roads leading to  site/institution.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 Parking areas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placement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closely linked with  patient areas. 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--Segregating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Out-patient areas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in-patient areas.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entralizing and connecting diagnostic/lab areas with  different sections of healthcare.</a:t>
            </a:r>
          </a:p>
          <a:p>
            <a:pPr marL="11430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romoting  sharing of spaces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services- to minimize  inconvenience/ movement of  patients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staff.-  Based on analysis conceptual master plan /Site Plan  drawn for setting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framework 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F1338E1-6DBB-4D85-9CEF-5CF91639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329" y="1740024"/>
            <a:ext cx="4358935" cy="46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21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9" y="1299454"/>
            <a:ext cx="6167348" cy="5363236"/>
          </a:xfrm>
        </p:spPr>
        <p:txBody>
          <a:bodyPr>
            <a:normAutofit fontScale="92500" lnSpcReduction="20000"/>
          </a:bodyPr>
          <a:lstStyle/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18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Design for Sustainability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 must  for  designing  all health care facilities.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day lighting, energy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water conservation, nontoxic materials and finishes, and sustainable operations and maintenance- core of design 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ain water harvesting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sourcing Solar energy-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 integral part of  design. 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Reduce, recycle and reuse all the waste. 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--adopting circular instead of  linear approach for treating waste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Design with Nature</a:t>
            </a:r>
            <a:r>
              <a:rPr lang="en-US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connecting  design with nature 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using   always  large windows  for natural day light 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leads to early rehabilitation 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reducing  stress,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feeling  less pain and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 needing   much less  pain relieving medication.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59F0735-0469-49C0-A627-5803AFAE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20" y="1429304"/>
            <a:ext cx="5021580" cy="39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7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8" y="1299454"/>
            <a:ext cx="6673375" cy="5363236"/>
          </a:xfrm>
        </p:spPr>
        <p:txBody>
          <a:bodyPr>
            <a:normAutofit/>
          </a:bodyPr>
          <a:lstStyle/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Design for Comfort and Care</a:t>
            </a:r>
            <a:r>
              <a:rPr lang="en-US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Carefully designed spaces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-- influence patient healing rates,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decrease  length of hospital stays, 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promotes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night’s sleep.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0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Design for Privacy</a:t>
            </a:r>
            <a:r>
              <a:rPr lang="en-US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 healthcare designs have ;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clear divide between “front of house” and “back of house”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“onstage” versus “offstage.” 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making Patients/visitors   more comfortable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-by  not exposing  them to full operation of a hospital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13.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Design for Simplicity/Way-finding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Way finding  remains  a challenge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Keep design simple and 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limiting  decision points for patients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visitors important.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Way-finding  play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important role</a:t>
            </a:r>
            <a:endParaRPr lang="en-US" sz="20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hospital architecture design 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29749-BEAA-4041-A0A6-D733E19220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8062" y="1633491"/>
            <a:ext cx="4124633" cy="419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628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9" y="1299454"/>
            <a:ext cx="6167348" cy="5363236"/>
          </a:xfrm>
        </p:spPr>
        <p:txBody>
          <a:bodyPr>
            <a:normAutofit/>
          </a:bodyPr>
          <a:lstStyle/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pc="1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 </a:t>
            </a:r>
            <a:r>
              <a:rPr lang="en-US" sz="18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Design for Safety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10" dirty="0">
                <a:solidFill>
                  <a:srgbClr val="67676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reatest risks for patients in hospital stay is;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hospital-acquired infections,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medical errors and falls.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Good  design  reduces these risks.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Installing  dedicated hand washing sink</a:t>
            </a:r>
          </a:p>
          <a:p>
            <a:pPr marL="0" marR="0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near  entrance of  patient room</a:t>
            </a:r>
          </a:p>
          <a:p>
            <a:pPr marR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improves hygiene/reduces infection.</a:t>
            </a:r>
          </a:p>
          <a:p>
            <a:pPr marR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Proper lighting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layouts</a:t>
            </a:r>
          </a:p>
          <a:p>
            <a:pPr marR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reduce  distraction during preparation of medications,</a:t>
            </a:r>
          </a:p>
          <a:p>
            <a:pPr marR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prevent drug administration errors.</a:t>
            </a:r>
          </a:p>
          <a:p>
            <a:pPr marR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Well-placed handrails/ space to limit clutter/ type of flooring materials</a:t>
            </a:r>
          </a:p>
          <a:p>
            <a:pPr marR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reduces slipperiness</a:t>
            </a:r>
          </a:p>
          <a:p>
            <a:pPr marR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unevenness,</a:t>
            </a:r>
          </a:p>
          <a:p>
            <a:pPr marR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help prevent patient falls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F676ADE-F72A-4352-9424-301BA9D6D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71" y="1615736"/>
            <a:ext cx="4252403" cy="45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847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9" y="1198485"/>
            <a:ext cx="7241546" cy="5464205"/>
          </a:xfrm>
        </p:spPr>
        <p:txBody>
          <a:bodyPr>
            <a:normAutofit fontScale="85000" lnSpcReduction="20000"/>
          </a:bodyPr>
          <a:lstStyle/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 Design for Flexibility</a:t>
            </a:r>
            <a:r>
              <a:rPr lang="en-US" sz="1800" spc="10" dirty="0">
                <a:solidFill>
                  <a:srgbClr val="67676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Flexibility must be  basic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mantra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keep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  away from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rapid obsolescence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due to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changing needs </a:t>
            </a: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technologies.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 usable program space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placed at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in schematic design.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--Initial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Over-sizing  helps  meet program needs in  end.</a:t>
            </a:r>
            <a:r>
              <a:rPr lang="en-US" sz="1800" spc="10" dirty="0">
                <a:solidFill>
                  <a:srgbClr val="67676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16  Design for Brightness</a:t>
            </a:r>
            <a:r>
              <a:rPr lang="en-US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good hospital design; 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lighting/ natural day light/ planting or artworks displayed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need well illumination with synthetic lighting fixtures at night time.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Design without Limitations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beautiful hospital remain a challenge  on a tight budget,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but  creating  well-designed spaces also remains important.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Lots of daylight and views,  lovely distractions result in a good design.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Visual environment   greatly impact--  occupant’s feeling workforce performance / patient recovery;-- uplifting  spirits of  staff, patients / visitors.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Architecture &amp; Campus Design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campus planning 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architecture allows  layout of streets, building approach and building entries to serve as way-finding devices while driving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approach roads  designed to clear /alleviate stress on commuters. 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--Signages 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 main entry  parking structures/office buildings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must put patients/ families on  quickest path to  front door.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Locating vertical circulation towers /major public spaces near main entries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help  arriving at night,</a:t>
            </a:r>
          </a:p>
          <a:p>
            <a:pPr marL="0" marR="34925" indent="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signaling to patients 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families where to go-- with clearly illuminated entrances.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AE759EC-DC4C-4DA2-B8B6-650B59C8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05" y="1524000"/>
            <a:ext cx="3637995" cy="43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90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9" y="1299454"/>
            <a:ext cx="7019604" cy="5363236"/>
          </a:xfrm>
        </p:spPr>
        <p:txBody>
          <a:bodyPr>
            <a:normAutofit fontScale="92500" lnSpcReduction="20000"/>
          </a:bodyPr>
          <a:lstStyle/>
          <a:p>
            <a:pPr marR="34925" algn="just">
              <a:lnSpc>
                <a:spcPct val="107000"/>
              </a:lnSpc>
              <a:spcBef>
                <a:spcPts val="1500"/>
              </a:spcBef>
              <a:spcAft>
                <a:spcPts val="1800"/>
              </a:spcAft>
            </a:pPr>
            <a:r>
              <a:rPr lang="en-US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Welcoming Design Aesthetic- 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hospital design reflect; -- both  region / visual/cultural ethos of  institution; -- covered drop-offs with valet parking, open/transparent lobbies / public spaces,--warm, natural materials  evoke  sense of comfort-- Check-in services/ Art and sound play  key role in creating welcoming aesthetic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1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Parking Pick Up and Drop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Off-</a:t>
            </a:r>
            <a:r>
              <a:rPr lang="en-US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drop-off / Free valet services reduce stress of finding a space . </a:t>
            </a:r>
          </a:p>
          <a:p>
            <a:pPr marL="0" indent="0">
              <a:buNone/>
            </a:pPr>
            <a:r>
              <a:rPr lang="en-US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Planning For Better Waiting Area-</a:t>
            </a:r>
          </a:p>
          <a:p>
            <a:pPr marL="0" indent="0">
              <a:buNone/>
            </a:pPr>
            <a:r>
              <a:rPr lang="en-US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Waiting  most stressful parts of visit </a:t>
            </a:r>
          </a:p>
          <a:p>
            <a:pPr marL="0" indent="0">
              <a:buNone/>
            </a:pP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make it  amazing place </a:t>
            </a:r>
          </a:p>
          <a:p>
            <a:pPr marL="0" indent="0">
              <a:buNone/>
            </a:pP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provide expansive views, </a:t>
            </a:r>
          </a:p>
          <a:p>
            <a:pPr marL="0" indent="0">
              <a:buNone/>
            </a:pP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windows for daylight, art 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beautiful,</a:t>
            </a:r>
          </a:p>
          <a:p>
            <a:pPr marL="0" indent="0">
              <a:buNone/>
            </a:pP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 comfortable furniture.</a:t>
            </a:r>
          </a:p>
          <a:p>
            <a:pPr marL="0" indent="0">
              <a:buNone/>
            </a:pP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Locating waiting areas along perimeter</a:t>
            </a:r>
          </a:p>
          <a:p>
            <a:pPr marL="0" indent="0">
              <a:buNone/>
            </a:pP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  effective way to promote way-finding and</a:t>
            </a:r>
          </a:p>
          <a:p>
            <a:pPr marL="0" indent="0">
              <a:buNone/>
            </a:pP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 mitigate patient </a:t>
            </a:r>
            <a:r>
              <a:rPr lang="en-U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family stress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8D0C71F-5A6A-451D-8906-AC00127C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3" y="1429305"/>
            <a:ext cx="3995277" cy="39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01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1299454"/>
            <a:ext cx="7838982" cy="5363236"/>
          </a:xfrm>
        </p:spPr>
        <p:txBody>
          <a:bodyPr>
            <a:normAutofit/>
          </a:bodyPr>
          <a:lstStyle/>
          <a:p>
            <a:pPr lvl="1" algn="just" fontAlgn="base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Making Pleasant Clinical Environment--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natural daylight, art, material and views- creating a calming / healing environment.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</a:t>
            </a:r>
            <a:r>
              <a:rPr lang="en-US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Universal Accessibility—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 hospital spaces planned/designed/constructed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to provide universal /barrier free/ hassle free/ non-slippery accessibility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all visitors /users/patients/doctors/staff  etc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Healthy Building-- Healthy Occupants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Healing happens inside hospitals 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building should participate in healing process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-materials providing clean and filtered air, 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--offering access to outside experiences 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operable windows or terraces in places 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 remain strategies for healthier buildings.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Looking beyond patients to a healthier planet, 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critical facilities need to remain open / accessible 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--in 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events like wildfires, tornados and earthquakes</a:t>
            </a:r>
          </a:p>
          <a:p>
            <a:pPr marL="742950" marR="0" lvl="1" indent="-28575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perfect hospital- is a standalone, net zero, resilient structure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49B15D1-6714-4E9F-8A4C-F1C80D2AA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55" y="1429304"/>
            <a:ext cx="3944645" cy="482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365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6" y="1095268"/>
            <a:ext cx="7741327" cy="5762732"/>
          </a:xfrm>
        </p:spPr>
        <p:txBody>
          <a:bodyPr>
            <a:normAutofit fontScale="92500" lnSpcReduction="2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Designing Patient Rooms  --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Rational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of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rooms   important part of hospital design.</a:t>
            </a:r>
          </a:p>
          <a:p>
            <a:pPr marL="0" marR="0" indent="-9017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designed with maximum visibility--achieved with cameras, windows into rooms from charting alcoves,</a:t>
            </a:r>
          </a:p>
          <a:p>
            <a:pPr marL="0" marR="0" indent="-9017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tandardized patient room has following features --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safe, high quality, patient</a:t>
            </a:r>
            <a:r>
              <a:rPr lang="en-US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centric environment: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Charting alcove with window-- to increase patient visibility for nurses/physicians, and staff.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Oversized windows - allowing more natural light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creating a better healing environment.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Wiring -- for cameras in every room.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Standardization-- in room size, equipment, supplies , mirrored image layout;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technology --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reduce medication errors; advanced nurse call system;  a bed exit system to reduce patient falls.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Ceiling heights / room size-  to allow for easy expansion.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Noise reduction-  using low vibration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steel,using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special noise absorbing ceiling tiles,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Bedside computers --allowing patient access to records 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Sitting area / guest foldout bed-- to encourage family support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room sink-- allowing physicians / staff to wash hands-- to reduce spread of infections.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 proximity between bed&amp;  bathroom-- with railing support to reduce  potential for patient falls.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 fontAlgn="base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6D96FD4-702F-42C5-B042-F32272F33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79" y="1562470"/>
            <a:ext cx="4033421" cy="46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573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9" y="1299454"/>
            <a:ext cx="6167348" cy="5363236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 “break away” bathroom fixtures to reduce suicide attempts.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rooms in a mirrored image layout-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nurse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view four patients from one location in  hallway.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Rooms/bathrooms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designed larger than a traditional patient room-- for easy movement between bed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bathroom; to include a comfortable space for family members for encouraging family involvement and provide additional patient monitoring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Minimize risk to vulnerable patients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standardization of equipment/  use of common monitoring systems and intravenous pumps.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Focus on patient safety-- important to have a set of safety</a:t>
            </a:r>
            <a:r>
              <a:rPr lang="en-US" sz="18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driven design principles to guide  design process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9AAEE27-A2FD-4CAC-814F-8EB933F4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33" y="1562470"/>
            <a:ext cx="4770268" cy="40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968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1"/>
            <a:ext cx="8875039" cy="994298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8" y="1299454"/>
            <a:ext cx="6649374" cy="5363236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 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Designing Green Hospitals-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green hospitals  critical to make hospitals role model of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“Hassle-free” hospitals.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Enhancing patient care/ promoting staff efficiency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Evolving Energy efficient design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Consuming less energy/ bed/ month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Marking  shift in attitude from treatment to prevention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 Hospitals--that breathe / meet climate challenge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Minimizing operating costs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Maximizing resources availability for patient care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permeable/ “breathing” building that allows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Fresh Air- flow- both horizontally/ vertically- throughout building.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Reducing overall area of building- needing mechanically cooling.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orientation/ exterior detailing/ interior   planning- to reduce (30% ) Hospital area requiring air conditioning.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Minimizing heat gain of area -- requiring air- conditioning by co-locating/combining -- operating rooms/ laboratories,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DAE73A6-E5CB-4062-B225-724FDC0BF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67" y="1491449"/>
            <a:ext cx="4776186" cy="49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2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0"/>
            <a:ext cx="8875039" cy="1233995"/>
          </a:xfrm>
        </p:spPr>
        <p:txBody>
          <a:bodyPr>
            <a:normAutofit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58" y="1429304"/>
            <a:ext cx="7448366" cy="5233385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Presentation  is an attempt to;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define certain basic principles,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essentials for planning and designing of any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healthcare institutions.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It is hoped, these   contents  will have some relevance,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particularly in  present scenario of pandemic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created, locally and globally, by  Covid 19 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when  well planned healthcare institutions  are emerging most valuable entities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DD3CF-15EF-4D5F-86B2-A4F405D7AF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2866" y="2198845"/>
            <a:ext cx="2876364" cy="2691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0488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BD46-48F6-4103-B6A4-ADBA3ADF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95311"/>
            <a:ext cx="8875039" cy="941032"/>
          </a:xfrm>
        </p:spPr>
        <p:txBody>
          <a:bodyPr>
            <a:normAutofit fontScale="90000"/>
          </a:bodyPr>
          <a:lstStyle/>
          <a:p>
            <a:r>
              <a:rPr lang="en-US" sz="36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of  State of Art Healthcare Facilities- Procedure for </a:t>
            </a:r>
            <a:r>
              <a:rPr lang="en-US" sz="3600" b="1" kern="1800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lang="en-US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9AEE7-B9F8-4191-B469-04BB9ADB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402672"/>
            <a:ext cx="7688062" cy="5260018"/>
          </a:xfrm>
        </p:spPr>
        <p:txBody>
          <a:bodyPr>
            <a:noAutofit/>
          </a:bodyPr>
          <a:lstStyle/>
          <a:p>
            <a:pPr marL="457200" marR="360045" lvl="1" indent="0" algn="just">
              <a:lnSpc>
                <a:spcPct val="107000"/>
              </a:lnSpc>
              <a:spcBef>
                <a:spcPts val="830"/>
              </a:spcBef>
              <a:spcAft>
                <a:spcPts val="83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Ancillary spaces- balconies / circulation- designed for natural ventilation Incorporating ventilation 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building design,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360045" indent="0" algn="just">
              <a:lnSpc>
                <a:spcPct val="107000"/>
              </a:lnSpc>
              <a:spcBef>
                <a:spcPts val="830"/>
              </a:spcBef>
              <a:spcAft>
                <a:spcPts val="83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---     Using Green roofs, green walls/ landscaping   to help lower heat gain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360045" indent="0" algn="just">
              <a:lnSpc>
                <a:spcPct val="107000"/>
              </a:lnSpc>
              <a:spcBef>
                <a:spcPts val="830"/>
              </a:spcBef>
              <a:spcAft>
                <a:spcPts val="83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--  Fitting Hospital's east-west façades with intricate sunscreens- to shield perimeter from direct sunlight.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360045" indent="0" algn="just">
              <a:lnSpc>
                <a:spcPct val="107000"/>
              </a:lnSpc>
              <a:spcBef>
                <a:spcPts val="830"/>
              </a:spcBef>
              <a:spcAft>
                <a:spcPts val="83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--  incorporating light shelves on  north /south -- to redirect light deeper into  building  for  reducing heat gain from   artificial lighting.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--Using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deep overhangs to shade  building for maximizing daylight/ views</a:t>
            </a:r>
          </a:p>
          <a:p>
            <a:pPr marL="0" marR="0" indent="0" algn="just">
              <a:lnSpc>
                <a:spcPct val="107000"/>
              </a:lnSpc>
              <a:spcBef>
                <a:spcPts val="830"/>
              </a:spcBef>
              <a:spcAft>
                <a:spcPts val="83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-- Placing all spaces requiring air conditioning in  Northern side</a:t>
            </a:r>
          </a:p>
          <a:p>
            <a:pPr marL="0" marR="0" indent="0" algn="just">
              <a:lnSpc>
                <a:spcPct val="107000"/>
              </a:lnSpc>
              <a:spcBef>
                <a:spcPts val="830"/>
              </a:spcBef>
              <a:spcAft>
                <a:spcPts val="83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--Using  alternative energy sources  for on-site generation of energy 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4C3C647-C41B-4973-8EEE-A9470E604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72" y="1402671"/>
            <a:ext cx="4245825" cy="458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215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1C8D-AFEC-479D-BD20-70A1CD94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2854961-FF61-442A-B6F4-E681A7195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432"/>
            <a:ext cx="12331083" cy="66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5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72A5-B6D8-42DC-BDD7-1357F7A2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B4D1-A24B-4504-A1F6-09C7D2D7F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 </a:t>
            </a:r>
            <a:r>
              <a:rPr lang="en-US" sz="6600" b="1" dirty="0"/>
              <a:t>Planning and Designing Healthcare  Institutions- Context</a:t>
            </a:r>
          </a:p>
        </p:txBody>
      </p:sp>
    </p:spTree>
    <p:extLst>
      <p:ext uri="{BB962C8B-B14F-4D97-AF65-F5344CB8AC3E}">
        <p14:creationId xmlns:p14="http://schemas.microsoft.com/office/powerpoint/2010/main" val="331344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34EB-4F98-465C-9E66-6B2E32E2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6038"/>
          </a:xfrm>
        </p:spPr>
        <p:txBody>
          <a:bodyPr>
            <a:normAutofit fontScale="90000"/>
          </a:bodyPr>
          <a:lstStyle/>
          <a:p>
            <a:r>
              <a:rPr lang="en-US" sz="44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2A5B-BA65-4E41-B7B3-03BB5C3A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40"/>
            <a:ext cx="7589606" cy="5532558"/>
          </a:xfrm>
        </p:spPr>
        <p:txBody>
          <a:bodyPr>
            <a:normAutofit fontScale="92500"/>
          </a:bodyPr>
          <a:lstStyle/>
          <a:p>
            <a:pPr marL="342900" marR="360045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becoming major priorities for nations to keep people healthy, happy and productive.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and economical development are known to be positively related.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Positive relationship exists  between healthcare and productivity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Globally  spending on healthcare increasing  rapidly on yearly basis</a:t>
            </a:r>
          </a:p>
          <a:p>
            <a:pPr marL="342900" marR="360045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Higher the development –higher becomes the spending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spaces known for dualities and contradictions-</a:t>
            </a:r>
          </a:p>
          <a:p>
            <a:pPr marL="342900" marR="360045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Known as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spaces of hope, life ,care, cure, death and disease etc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0045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Healthcare– as a sector remains integral part of human living, development, growth and decay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sector remains largely plagued by HAI (Hospital Acquired Infections) Syndrome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Growing population/ longevity of life  --posing major challenges to providers of quality Healthcare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94860-B552-45F9-9D68-068433AF03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7806" y="1468746"/>
            <a:ext cx="3764194" cy="508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6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34EB-4F98-465C-9E66-6B2E32E2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6038"/>
          </a:xfrm>
        </p:spPr>
        <p:txBody>
          <a:bodyPr>
            <a:normAutofit fontScale="90000"/>
          </a:bodyPr>
          <a:lstStyle/>
          <a:p>
            <a:r>
              <a:rPr lang="en-US" sz="44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2A5B-BA65-4E41-B7B3-03BB5C3A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09" y="1274618"/>
            <a:ext cx="7993697" cy="5633980"/>
          </a:xfrm>
        </p:spPr>
        <p:txBody>
          <a:bodyPr>
            <a:normAutofit fontScale="85000" lnSpcReduction="20000"/>
          </a:bodyPr>
          <a:lstStyle/>
          <a:p>
            <a:pPr marL="342900" marR="34925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spaces in developing nations suffering from;</a:t>
            </a:r>
          </a:p>
          <a:p>
            <a:pPr marL="342900" marR="34925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inadequacies</a:t>
            </a:r>
          </a:p>
          <a:p>
            <a:pPr marL="342900" marR="34925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--mismanagement</a:t>
            </a:r>
            <a:endParaRPr lang="en-US" sz="19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4925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--overcrowding of patients</a:t>
            </a:r>
          </a:p>
          <a:p>
            <a:pPr marL="342900" marR="34925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Overcrowding of visitors</a:t>
            </a:r>
          </a:p>
          <a:p>
            <a:pPr marL="342900" marR="34925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availability in quality and quantity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disintegration - both horizontal and vertical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sector-- known for creating large  stresses and strains--  for both users and stakeholders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spaces-- generally dreaded by majority of users</a:t>
            </a:r>
          </a:p>
          <a:p>
            <a:pPr marL="342900" marR="0" lvl="0" indent="-342900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–known to be  most inhospitable spaces to visit and  treated.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ommercialization and entry of corporate   sector--   brought in numerous unethical malpractices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sector suffers from – lack of respect/dedication for patients/ visitors/ families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 treated generally-- as a commodity/object of business -rather than needing support, compassion and care.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Segregating</a:t>
            </a: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patients/ visitors-- both indoor/ outdoor( privacy)-- a major issue </a:t>
            </a:r>
            <a:r>
              <a:rPr lang="en-US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challenge in  planning, designing/management in  healthcare spaces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system --has little faith in;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Reducing cost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--Reducing time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providing quality services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94860-B552-45F9-9D68-068433AF03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7806" y="1468746"/>
            <a:ext cx="3764194" cy="508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62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34EB-4F98-465C-9E66-6B2E32E2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6038"/>
          </a:xfrm>
        </p:spPr>
        <p:txBody>
          <a:bodyPr>
            <a:normAutofit fontScale="90000"/>
          </a:bodyPr>
          <a:lstStyle/>
          <a:p>
            <a:r>
              <a:rPr lang="en-US" sz="4400" b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Designing For  State of Art Healthcare Facilities-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22A5B-BA65-4E41-B7B3-03BB5C3A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382"/>
            <a:ext cx="7589606" cy="5643216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consumes lot of productive time of;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doctor/staff/patients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unnecessary travelling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treatment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day to day basis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roblem gets compounded;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large specialized hospitals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spread over large area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IN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departments spread over   entire campus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I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catering to dedicated specialities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IN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Limited work- travel studies  made-- to promote operational efficiency </a:t>
            </a:r>
            <a:r>
              <a:rPr lang="en-I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doctors/ nurses/ paramedical staff/supporting staff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sector-- known for duplication/multiplication of processes/procedures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94860-B552-45F9-9D68-068433AF03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7806" y="1468746"/>
            <a:ext cx="3764194" cy="508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157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1100</TotalTime>
  <Words>6248</Words>
  <Application>Microsoft Office PowerPoint</Application>
  <PresentationFormat>Widescreen</PresentationFormat>
  <Paragraphs>613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Cambria Math</vt:lpstr>
      <vt:lpstr>Courier New</vt:lpstr>
      <vt:lpstr>Symbol</vt:lpstr>
      <vt:lpstr>Times New Roman</vt:lpstr>
      <vt:lpstr>Trebuchet MS</vt:lpstr>
      <vt:lpstr>Wingdings 3</vt:lpstr>
      <vt:lpstr>Facet</vt:lpstr>
      <vt:lpstr>Planning and Designing For  State of Art Healthcare Facilities- Brief Overview and Suggested Framework </vt:lpstr>
      <vt:lpstr>PowerPoint Presentation</vt:lpstr>
      <vt:lpstr>Planning and Designing of  State of Art Healthcare Facilities-Introduction</vt:lpstr>
      <vt:lpstr>Planning and Designing of  State of Art Healthcare Facilities-Introduction</vt:lpstr>
      <vt:lpstr>Planning and Designing of  State of Art Healthcare Facilities-   Introduction</vt:lpstr>
      <vt:lpstr>PowerPoint Presentation</vt:lpstr>
      <vt:lpstr>Planning and Designing For  State of Art Healthcare Facilities- Context</vt:lpstr>
      <vt:lpstr>Planning and Designing For  State of Art Healthcare Facilities- Context</vt:lpstr>
      <vt:lpstr>Planning and Designing For  State of Art Healthcare Facilities- Context</vt:lpstr>
      <vt:lpstr>Planning and Designing For  State of Art Healthcare Facilities- Context</vt:lpstr>
      <vt:lpstr>Planning and Designing For  State of Art Healthcare Facilities- Context</vt:lpstr>
      <vt:lpstr>Planning and Designing For  State of Art Healthcare Facilities- Context</vt:lpstr>
      <vt:lpstr>Planning and Designing For  State of Art Healthcare Facilities- Context</vt:lpstr>
      <vt:lpstr>PowerPoint Presentation</vt:lpstr>
      <vt:lpstr>Planning and Designing For  State of Art Healthcare Facilities- Issues</vt:lpstr>
      <vt:lpstr>Planning and Designing For  State of Art Healthcare Facilities- Issues</vt:lpstr>
      <vt:lpstr>Planning and Designing For  State of Art Healthcare Facilities- Issues</vt:lpstr>
      <vt:lpstr>Planning and Designing For  State of Art Healthcare Facilities- Issues</vt:lpstr>
      <vt:lpstr>Planning and Designing For  State of Art Healthcare Facilities- Issues</vt:lpstr>
      <vt:lpstr>Planning and Designing For  State of Art Healthcare Facilities- Issues</vt:lpstr>
      <vt:lpstr>Planning and Designing For  State of Art Healthcare Facilities- Issues</vt:lpstr>
      <vt:lpstr>Planning and Designing For  State of Art Healthcare Facilities- Issues</vt:lpstr>
      <vt:lpstr>PowerPoint Presentation</vt:lpstr>
      <vt:lpstr>Planning and Designing For  State of Art Healthcare Facilities- Objectives </vt:lpstr>
      <vt:lpstr>Planning and Designing For  State of Art Healthcare Facilities- Objectives </vt:lpstr>
      <vt:lpstr>PowerPoint Presentation</vt:lpstr>
      <vt:lpstr>Planning and Designing of  State of Art Healthcare Facilities- Design Approach </vt:lpstr>
      <vt:lpstr>Planning and Designing of  State of Art Healthcare Facilities- Design Approach </vt:lpstr>
      <vt:lpstr>Planning and Designing of  State of Art Healthcare Facilities- Design Approach </vt:lpstr>
      <vt:lpstr>Planning and Designing of  State of Art Healthcare Facilities- Design Approach </vt:lpstr>
      <vt:lpstr>Planning and Designing of  State of Art Healthcare Facilities- Design Approach </vt:lpstr>
      <vt:lpstr>PowerPoint Presentation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Planning and Designing of  State of Art Healthcare Facilities- Procedure for Designing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Designing For  State of Art Healthcare Facilities- Brief Overview and Suggested Framework</dc:title>
  <dc:creator>akhil mahajan</dc:creator>
  <cp:lastModifiedBy>akhil mahajan</cp:lastModifiedBy>
  <cp:revision>85</cp:revision>
  <dcterms:created xsi:type="dcterms:W3CDTF">2021-03-27T14:22:39Z</dcterms:created>
  <dcterms:modified xsi:type="dcterms:W3CDTF">2021-03-29T06:45:39Z</dcterms:modified>
</cp:coreProperties>
</file>